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50" r:id="rId2"/>
    <p:sldId id="353" r:id="rId3"/>
    <p:sldId id="495" r:id="rId4"/>
    <p:sldId id="424" r:id="rId5"/>
    <p:sldId id="469" r:id="rId6"/>
    <p:sldId id="465" r:id="rId7"/>
    <p:sldId id="466" r:id="rId8"/>
    <p:sldId id="468" r:id="rId9"/>
    <p:sldId id="506" r:id="rId10"/>
    <p:sldId id="458" r:id="rId11"/>
    <p:sldId id="508" r:id="rId12"/>
    <p:sldId id="460" r:id="rId13"/>
    <p:sldId id="471" r:id="rId14"/>
    <p:sldId id="461" r:id="rId15"/>
    <p:sldId id="475" r:id="rId16"/>
    <p:sldId id="474" r:id="rId17"/>
    <p:sldId id="473" r:id="rId18"/>
    <p:sldId id="476" r:id="rId19"/>
    <p:sldId id="480" r:id="rId20"/>
    <p:sldId id="503" r:id="rId21"/>
    <p:sldId id="501" r:id="rId22"/>
    <p:sldId id="504" r:id="rId23"/>
    <p:sldId id="481" r:id="rId24"/>
    <p:sldId id="482" r:id="rId25"/>
    <p:sldId id="490" r:id="rId26"/>
    <p:sldId id="492" r:id="rId27"/>
    <p:sldId id="491" r:id="rId28"/>
    <p:sldId id="497" r:id="rId29"/>
    <p:sldId id="486" r:id="rId30"/>
    <p:sldId id="493" r:id="rId31"/>
    <p:sldId id="496" r:id="rId32"/>
    <p:sldId id="484" r:id="rId33"/>
    <p:sldId id="498" r:id="rId34"/>
    <p:sldId id="489" r:id="rId35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99"/>
    <a:srgbClr val="006600"/>
    <a:srgbClr val="1D3B8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10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圖表標題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C-4504-BA8E-3688CB1463E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C-4504-BA8E-3688CB1463E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1C-4504-BA8E-3688CB146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1546704"/>
        <c:axId val="543306008"/>
      </c:barChart>
      <c:catAx>
        <c:axId val="72154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43306008"/>
        <c:crosses val="autoZero"/>
        <c:auto val="1"/>
        <c:lblAlgn val="ctr"/>
        <c:lblOffset val="100"/>
        <c:noMultiLvlLbl val="0"/>
      </c:catAx>
      <c:valAx>
        <c:axId val="543306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54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ED80AE2-50AD-4110-A5B7-26A67AB539A3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EBA7EC4-B3C9-46E5-8F27-7260F6FAA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7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一般失業國民自行負擔參訓班次「個人訓練費用」之</a:t>
            </a:r>
            <a:r>
              <a:rPr lang="en-US" altLang="zh-TW" dirty="0"/>
              <a:t>20</a:t>
            </a:r>
            <a:r>
              <a:rPr lang="zh-TW" altLang="en-US" dirty="0"/>
              <a:t>％費用；</a:t>
            </a:r>
          </a:p>
          <a:p>
            <a:r>
              <a:rPr lang="zh-TW" altLang="en-US" dirty="0"/>
              <a:t>檢具特定失業者身分證明文件之參訓者</a:t>
            </a:r>
            <a:r>
              <a:rPr lang="en-US" altLang="zh-TW" dirty="0"/>
              <a:t>(</a:t>
            </a:r>
            <a:r>
              <a:rPr lang="zh-TW" altLang="en-US" dirty="0"/>
              <a:t>共計</a:t>
            </a:r>
            <a:r>
              <a:rPr lang="en-US" altLang="zh-TW" dirty="0"/>
              <a:t>25</a:t>
            </a:r>
            <a:r>
              <a:rPr lang="zh-TW" altLang="en-US" dirty="0"/>
              <a:t>類</a:t>
            </a:r>
            <a:r>
              <a:rPr lang="en-US" altLang="zh-TW" dirty="0"/>
              <a:t>)</a:t>
            </a:r>
            <a:r>
              <a:rPr lang="zh-TW" altLang="en-US" dirty="0"/>
              <a:t>，由訓練單位初審後函報主辦單位</a:t>
            </a:r>
            <a:r>
              <a:rPr lang="en-US" altLang="zh-TW" dirty="0"/>
              <a:t>(</a:t>
            </a:r>
            <a:r>
              <a:rPr lang="zh-TW" altLang="en-US" dirty="0"/>
              <a:t>北分署</a:t>
            </a:r>
            <a:r>
              <a:rPr lang="en-US" altLang="zh-TW" dirty="0"/>
              <a:t>)</a:t>
            </a:r>
            <a:r>
              <a:rPr lang="zh-TW" altLang="en-US" dirty="0"/>
              <a:t>複審；</a:t>
            </a:r>
          </a:p>
          <a:p>
            <a:r>
              <a:rPr lang="zh-TW" altLang="en-US" dirty="0"/>
              <a:t>複審結果符合者，得免費參訓</a:t>
            </a:r>
            <a:r>
              <a:rPr lang="en-US" altLang="zh-TW" dirty="0"/>
              <a:t>-</a:t>
            </a:r>
            <a:r>
              <a:rPr lang="zh-TW" altLang="en-US" dirty="0"/>
              <a:t>免繳自繳費用：「個人訓練費用」之</a:t>
            </a:r>
            <a:r>
              <a:rPr lang="en-US" altLang="zh-TW" dirty="0"/>
              <a:t>20</a:t>
            </a:r>
            <a:r>
              <a:rPr lang="zh-TW" altLang="en-US" dirty="0"/>
              <a:t>％費用。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effectLst/>
              </a:rPr>
              <a:t>政府核定之個人訓練費：</a:t>
            </a:r>
            <a:r>
              <a:rPr lang="en-US" altLang="zh-TW" dirty="0">
                <a:effectLst/>
              </a:rPr>
              <a:t>$46,667</a:t>
            </a:r>
            <a:r>
              <a:rPr lang="zh-TW" altLang="en-US" dirty="0">
                <a:effectLst/>
              </a:rPr>
              <a:t>元</a:t>
            </a:r>
            <a:r>
              <a:rPr lang="en-US" altLang="zh-TW" dirty="0">
                <a:effectLst/>
              </a:rPr>
              <a:t>/</a:t>
            </a:r>
            <a:r>
              <a:rPr lang="zh-TW" altLang="en-US" dirty="0">
                <a:effectLst/>
              </a:rPr>
              <a:t>人</a:t>
            </a:r>
          </a:p>
          <a:p>
            <a:r>
              <a:rPr lang="zh-TW" altLang="en-US" dirty="0">
                <a:effectLst/>
              </a:rPr>
              <a:t>一般國民參加失業者職業訓練應自行負擔之個人訓練費：</a:t>
            </a:r>
            <a:r>
              <a:rPr lang="en-US" altLang="zh-TW" dirty="0">
                <a:effectLst/>
              </a:rPr>
              <a:t>$9,333</a:t>
            </a:r>
            <a:r>
              <a:rPr lang="zh-TW" altLang="en-US" dirty="0">
                <a:effectLst/>
              </a:rPr>
              <a:t>元</a:t>
            </a:r>
            <a:r>
              <a:rPr lang="en-US" altLang="zh-TW" dirty="0">
                <a:effectLst/>
              </a:rPr>
              <a:t>/</a:t>
            </a:r>
            <a:r>
              <a:rPr lang="zh-TW" altLang="en-US" dirty="0">
                <a:effectLst/>
              </a:rPr>
              <a:t>人</a:t>
            </a:r>
          </a:p>
          <a:p>
            <a:r>
              <a:rPr lang="zh-TW" altLang="en-US" dirty="0">
                <a:effectLst/>
              </a:rPr>
              <a:t>經審查、符合特定身分（共計</a:t>
            </a:r>
            <a:r>
              <a:rPr lang="en-US" altLang="zh-TW" dirty="0">
                <a:effectLst/>
              </a:rPr>
              <a:t>25</a:t>
            </a:r>
            <a:r>
              <a:rPr lang="zh-TW" altLang="en-US" dirty="0">
                <a:effectLst/>
              </a:rPr>
              <a:t>類）的失業者：免費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29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臺北教學場域現況：</a:t>
            </a:r>
          </a:p>
          <a:p>
            <a:r>
              <a:rPr lang="en-US" altLang="zh-TW" dirty="0"/>
              <a:t>A</a:t>
            </a:r>
            <a:r>
              <a:rPr lang="zh-TW" altLang="en-US" dirty="0"/>
              <a:t>棟</a:t>
            </a:r>
            <a:r>
              <a:rPr lang="en-US" altLang="zh-TW" dirty="0"/>
              <a:t>(</a:t>
            </a:r>
            <a:r>
              <a:rPr lang="zh-TW" altLang="en-US" dirty="0"/>
              <a:t>大安大樓</a:t>
            </a:r>
            <a:r>
              <a:rPr lang="en-US" altLang="zh-TW" dirty="0"/>
              <a:t>2</a:t>
            </a:r>
            <a:r>
              <a:rPr lang="zh-TW" altLang="en-US" dirty="0"/>
              <a:t>樓、</a:t>
            </a:r>
            <a:r>
              <a:rPr lang="en-US" altLang="zh-TW" dirty="0"/>
              <a:t>3</a:t>
            </a:r>
            <a:r>
              <a:rPr lang="zh-TW" altLang="en-US" dirty="0"/>
              <a:t>樓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/>
              <a:t>【</a:t>
            </a:r>
            <a:r>
              <a:rPr lang="zh-TW" altLang="en-US" dirty="0"/>
              <a:t>短期補習班</a:t>
            </a:r>
            <a:r>
              <a:rPr lang="en-US" altLang="zh-TW" dirty="0"/>
              <a:t>】</a:t>
            </a:r>
            <a:r>
              <a:rPr lang="zh-TW" altLang="en-US" dirty="0"/>
              <a:t>，其直接督導機關為</a:t>
            </a:r>
            <a:r>
              <a:rPr lang="en-US" altLang="zh-TW" dirty="0"/>
              <a:t>『</a:t>
            </a:r>
            <a:r>
              <a:rPr lang="zh-TW" altLang="en-US" dirty="0"/>
              <a:t>臺北市政府教育局</a:t>
            </a:r>
            <a:r>
              <a:rPr lang="en-US" altLang="zh-TW" dirty="0"/>
              <a:t>』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B</a:t>
            </a:r>
            <a:r>
              <a:rPr lang="zh-TW" altLang="en-US" dirty="0"/>
              <a:t>棟</a:t>
            </a:r>
            <a:r>
              <a:rPr lang="en-US" altLang="zh-TW" dirty="0"/>
              <a:t>(</a:t>
            </a:r>
            <a:r>
              <a:rPr lang="zh-TW" altLang="en-US" dirty="0"/>
              <a:t>農會大樓</a:t>
            </a:r>
            <a:r>
              <a:rPr lang="en-US" altLang="zh-TW" dirty="0"/>
              <a:t>3</a:t>
            </a:r>
            <a:r>
              <a:rPr lang="zh-TW" altLang="en-US" dirty="0"/>
              <a:t>樓、</a:t>
            </a:r>
            <a:r>
              <a:rPr lang="en-US" altLang="zh-TW" dirty="0"/>
              <a:t>10</a:t>
            </a:r>
            <a:r>
              <a:rPr lang="zh-TW" altLang="en-US" dirty="0"/>
              <a:t>樓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/>
              <a:t>【</a:t>
            </a:r>
            <a:r>
              <a:rPr lang="zh-TW" altLang="en-US" dirty="0"/>
              <a:t>職業訓練機構</a:t>
            </a:r>
            <a:r>
              <a:rPr lang="en-US" altLang="zh-TW" dirty="0"/>
              <a:t>】</a:t>
            </a:r>
            <a:r>
              <a:rPr lang="zh-TW" altLang="en-US" dirty="0"/>
              <a:t>，其直接督導機關為</a:t>
            </a:r>
            <a:r>
              <a:rPr lang="en-US" altLang="zh-TW" dirty="0"/>
              <a:t>『</a:t>
            </a:r>
            <a:r>
              <a:rPr lang="zh-TW" altLang="en-US" dirty="0"/>
              <a:t>勞動部勞動力發展署</a:t>
            </a:r>
            <a:r>
              <a:rPr lang="en-US" altLang="zh-TW" dirty="0"/>
              <a:t>』</a:t>
            </a:r>
            <a:r>
              <a:rPr lang="zh-TW" altLang="en-US" dirty="0"/>
              <a:t>＆</a:t>
            </a:r>
            <a:r>
              <a:rPr lang="en-US" altLang="zh-TW" dirty="0"/>
              <a:t>『</a:t>
            </a:r>
            <a:r>
              <a:rPr lang="zh-TW" altLang="en-US" dirty="0"/>
              <a:t>臺北市政府勞動局</a:t>
            </a:r>
            <a:r>
              <a:rPr lang="en-US" altLang="zh-TW" dirty="0"/>
              <a:t>』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zh-TW" altLang="en-US" dirty="0"/>
              <a:t>至</a:t>
            </a:r>
            <a:r>
              <a:rPr lang="en-US" altLang="zh-TW" dirty="0"/>
              <a:t>2022.12.27</a:t>
            </a:r>
            <a:r>
              <a:rPr lang="zh-TW" altLang="en-US" dirty="0"/>
              <a:t>止，於勞動部勞動力發展署核准設立的</a:t>
            </a:r>
            <a:r>
              <a:rPr lang="en-US" altLang="zh-TW" dirty="0"/>
              <a:t>【〝</a:t>
            </a:r>
            <a:r>
              <a:rPr lang="zh-TW" altLang="en-US" dirty="0"/>
              <a:t>民間</a:t>
            </a:r>
            <a:r>
              <a:rPr lang="en-US" altLang="zh-TW" dirty="0"/>
              <a:t>〞-</a:t>
            </a:r>
            <a:r>
              <a:rPr lang="zh-TW" altLang="en-US" dirty="0"/>
              <a:t>職業訓練機構</a:t>
            </a:r>
            <a:r>
              <a:rPr lang="en-US" altLang="zh-TW" dirty="0"/>
              <a:t>】</a:t>
            </a:r>
            <a:r>
              <a:rPr lang="zh-TW" altLang="en-US" dirty="0"/>
              <a:t>共計有</a:t>
            </a:r>
            <a:r>
              <a:rPr lang="en-US" altLang="zh-TW" dirty="0"/>
              <a:t>44</a:t>
            </a:r>
            <a:r>
              <a:rPr lang="zh-TW" altLang="en-US" dirty="0"/>
              <a:t>家，我們是其中一家。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4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zh-TW" altLang="en-US" dirty="0"/>
              <a:t>讓養成班同仁稍微理解一下養成訓練結訓證書應記載之事項～～</a:t>
            </a:r>
          </a:p>
          <a:p>
            <a:endParaRPr lang="zh-TW" altLang="en-US" dirty="0"/>
          </a:p>
          <a:p>
            <a:r>
              <a:rPr lang="zh-TW" altLang="en-US" dirty="0"/>
              <a:t>★ 依據勞動部</a:t>
            </a:r>
            <a:r>
              <a:rPr lang="en-US" altLang="zh-TW" dirty="0"/>
              <a:t>【</a:t>
            </a:r>
            <a:r>
              <a:rPr lang="zh-TW" altLang="en-US" dirty="0"/>
              <a:t>職業訓練法施行細則</a:t>
            </a:r>
            <a:r>
              <a:rPr lang="en-US" altLang="zh-TW" dirty="0"/>
              <a:t>】</a:t>
            </a:r>
            <a:r>
              <a:rPr lang="zh-TW" altLang="en-US" dirty="0"/>
              <a:t>（民國</a:t>
            </a:r>
            <a:r>
              <a:rPr lang="en-US" altLang="zh-TW" dirty="0"/>
              <a:t>101</a:t>
            </a:r>
            <a:r>
              <a:rPr lang="zh-TW" altLang="en-US" dirty="0"/>
              <a:t>年</a:t>
            </a:r>
            <a:r>
              <a:rPr lang="en-US" altLang="zh-TW" dirty="0"/>
              <a:t>5</a:t>
            </a:r>
            <a:r>
              <a:rPr lang="zh-TW" altLang="en-US" dirty="0"/>
              <a:t>月</a:t>
            </a:r>
            <a:r>
              <a:rPr lang="en-US" altLang="zh-TW" dirty="0"/>
              <a:t>30</a:t>
            </a:r>
            <a:r>
              <a:rPr lang="zh-TW" altLang="en-US" dirty="0"/>
              <a:t>日）</a:t>
            </a:r>
          </a:p>
          <a:p>
            <a:r>
              <a:rPr lang="en-US" altLang="zh-TW" dirty="0"/>
              <a:t>https://law.moj.gov.tw/LawClass/LawAll.aspx?pcode=N0080002</a:t>
            </a:r>
          </a:p>
          <a:p>
            <a:endParaRPr lang="en-US" altLang="zh-TW" dirty="0"/>
          </a:p>
          <a:p>
            <a:r>
              <a:rPr lang="zh-TW" altLang="en-US" dirty="0"/>
              <a:t>第 </a:t>
            </a:r>
            <a:r>
              <a:rPr lang="en-US" altLang="zh-TW" dirty="0"/>
              <a:t>4 </a:t>
            </a:r>
            <a:r>
              <a:rPr lang="zh-TW" altLang="en-US" dirty="0"/>
              <a:t>條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、養成訓練結訓證書應記載下列事項：</a:t>
            </a:r>
          </a:p>
          <a:p>
            <a:r>
              <a:rPr lang="zh-TW" altLang="en-US" dirty="0"/>
              <a:t>   一、結訓學員姓名、身分證明文件字號及出生年、月、日。</a:t>
            </a:r>
          </a:p>
          <a:p>
            <a:r>
              <a:rPr lang="zh-TW" altLang="en-US" dirty="0"/>
              <a:t>   二、訓練班別。</a:t>
            </a:r>
          </a:p>
          <a:p>
            <a:r>
              <a:rPr lang="zh-TW" altLang="en-US" dirty="0"/>
              <a:t>   三、訓練起訖年、月、日。</a:t>
            </a:r>
          </a:p>
          <a:p>
            <a:r>
              <a:rPr lang="zh-TW" altLang="en-US" dirty="0"/>
              <a:t>   四、訓練課程及其時數。</a:t>
            </a:r>
          </a:p>
          <a:p>
            <a:r>
              <a:rPr lang="zh-TW" altLang="en-US" dirty="0"/>
              <a:t>   五、訓練單位名稱。</a:t>
            </a:r>
          </a:p>
          <a:p>
            <a:r>
              <a:rPr lang="zh-TW" altLang="en-US" dirty="0"/>
              <a:t>   六、證書字號。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、訓練單位依本法第三條第三項接受委託辦理養成訓練者，其結訓證書除應記載前項事項外，應再列明委託機關名稱。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en-US" altLang="zh-TW" dirty="0"/>
              <a:t>-----------------------------------------------------------------------------------------------------------</a:t>
            </a:r>
          </a:p>
          <a:p>
            <a:endParaRPr lang="en-US" altLang="zh-TW" dirty="0"/>
          </a:p>
          <a:p>
            <a:r>
              <a:rPr lang="en-US" altLang="zh-TW" dirty="0"/>
              <a:t>https://www.eqaa.org.tw/tutoringClassNews/inside?str=EFCB878C20B0CCC885008C7C2044A011</a:t>
            </a:r>
          </a:p>
          <a:p>
            <a:endParaRPr lang="en-US" altLang="zh-TW" dirty="0"/>
          </a:p>
          <a:p>
            <a:r>
              <a:rPr lang="zh-TW" altLang="en-US" dirty="0"/>
              <a:t>「短期補習班補習服務契約書應記載及不得記載事項」部分規定，業經教育部</a:t>
            </a:r>
            <a:r>
              <a:rPr lang="en-US" altLang="zh-TW" dirty="0"/>
              <a:t>109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</a:t>
            </a:r>
            <a:r>
              <a:rPr lang="en-US" altLang="zh-TW" dirty="0"/>
              <a:t>16</a:t>
            </a:r>
            <a:r>
              <a:rPr lang="zh-TW" altLang="en-US" dirty="0"/>
              <a:t>日以臺教社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字第</a:t>
            </a:r>
            <a:r>
              <a:rPr lang="en-US" altLang="zh-TW" dirty="0"/>
              <a:t>1090029343B</a:t>
            </a:r>
            <a:r>
              <a:rPr lang="zh-TW" altLang="en-US" dirty="0"/>
              <a:t>號令修正發布。</a:t>
            </a:r>
          </a:p>
          <a:p>
            <a:endParaRPr lang="zh-TW" altLang="en-US" dirty="0"/>
          </a:p>
          <a:p>
            <a:r>
              <a:rPr lang="zh-TW" altLang="en-US" dirty="0"/>
              <a:t>修正重點如下：</a:t>
            </a:r>
          </a:p>
          <a:p>
            <a:r>
              <a:rPr lang="zh-TW" altLang="en-US" dirty="0"/>
              <a:t>一、為簡化簽名確認次數及降低短期補習班學生對個人資料保護之疑慮，以利落實執行「補習及進修教育法」第九條第二項簽訂書面契約之規定，</a:t>
            </a:r>
            <a:r>
              <a:rPr lang="en-US" altLang="zh-TW" dirty="0"/>
              <a:t>『</a:t>
            </a:r>
            <a:r>
              <a:rPr lang="zh-TW" altLang="en-US" dirty="0"/>
              <a:t>刪除立約人身分證統一編號欄位</a:t>
            </a:r>
            <a:r>
              <a:rPr lang="en-US" altLang="zh-TW" dirty="0"/>
              <a:t>』</a:t>
            </a:r>
            <a:r>
              <a:rPr lang="zh-TW" altLang="en-US" dirty="0"/>
              <a:t>。</a:t>
            </a:r>
            <a:r>
              <a:rPr lang="en-US" altLang="zh-TW" dirty="0"/>
              <a:t>(</a:t>
            </a:r>
            <a:r>
              <a:rPr lang="zh-TW" altLang="en-US" dirty="0"/>
              <a:t>修正規定第一點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二、參考行政院一百零八年八月一日核定之「網際網路教學服務定型化契約應記載及不得記載事項」第九點付費方式選項三之相關規定，增列消費者得以抗辯短期補習班之事由亦得以對抗資融公司</a:t>
            </a:r>
            <a:r>
              <a:rPr lang="en-US" altLang="zh-TW" dirty="0"/>
              <a:t>(</a:t>
            </a:r>
            <a:r>
              <a:rPr lang="zh-TW" altLang="en-US" dirty="0"/>
              <a:t>即納入經濟一體性及抗辯權延伸之概念</a:t>
            </a:r>
            <a:r>
              <a:rPr lang="en-US" altLang="zh-TW" dirty="0"/>
              <a:t>)</a:t>
            </a:r>
            <a:r>
              <a:rPr lang="zh-TW" altLang="en-US" dirty="0"/>
              <a:t>，以強化短期補習班學員權益之保障；又考量教育部業於一百零七年十二月二十二日以臺教社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字第一○七○二○九八八三號公告履約保證保險為其他履約保證方式，為期明確，俾利短期補習班學生辨識，爰</a:t>
            </a:r>
            <a:r>
              <a:rPr lang="en-US" altLang="zh-TW" dirty="0"/>
              <a:t>『</a:t>
            </a:r>
            <a:r>
              <a:rPr lang="zh-TW" altLang="en-US" dirty="0"/>
              <a:t>增列履約保證保險為履約保證機制選擇之一</a:t>
            </a:r>
            <a:r>
              <a:rPr lang="en-US" altLang="zh-TW" dirty="0"/>
              <a:t>』</a:t>
            </a:r>
            <a:r>
              <a:rPr lang="zh-TW" altLang="en-US" dirty="0"/>
              <a:t>。</a:t>
            </a:r>
            <a:r>
              <a:rPr lang="en-US" altLang="zh-TW" dirty="0"/>
              <a:t>(</a:t>
            </a:r>
            <a:r>
              <a:rPr lang="zh-TW" altLang="en-US" dirty="0"/>
              <a:t>修正規定第十一點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※ </a:t>
            </a:r>
            <a:r>
              <a:rPr lang="zh-TW" altLang="en-US" dirty="0"/>
              <a:t>短期補習班補習服務契約書（學員參訓契約書）要刪除立約人（學員）的身分證統一編號欄位。</a:t>
            </a:r>
          </a:p>
          <a:p>
            <a:r>
              <a:rPr lang="en-US" altLang="zh-TW" dirty="0"/>
              <a:t>※ </a:t>
            </a:r>
            <a:r>
              <a:rPr lang="zh-TW" altLang="en-US" dirty="0"/>
              <a:t>短期補習班補習服務契約書（學員參訓契約書）要有履約保證方式。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77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5000"/>
              </a:lnSpc>
              <a:buFont typeface="Wingdings" pitchFamily="2" charset="2"/>
              <a:buNone/>
              <a:defRPr/>
            </a:pPr>
            <a:r>
              <a:rPr kumimoji="0" lang="zh-TW" altLang="en-US" sz="1200" dirty="0">
                <a:latin typeface="Arial" charset="0"/>
                <a:sym typeface="Wingdings" pitchFamily="2" charset="2"/>
              </a:rPr>
              <a:t>上課期間如遇颱風，本單位是否停課，將依據</a:t>
            </a:r>
            <a:r>
              <a:rPr kumimoji="0" lang="en-US" altLang="zh-TW" sz="1200" dirty="0">
                <a:latin typeface="Arial" charset="0"/>
                <a:sym typeface="Wingdings" pitchFamily="2" charset="2"/>
              </a:rPr>
              <a:t>〝</a:t>
            </a:r>
            <a:r>
              <a:rPr kumimoji="0" lang="zh-TW" altLang="en-US" sz="1200" dirty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臺北市政府</a:t>
            </a:r>
            <a:r>
              <a:rPr kumimoji="0" lang="en-US" altLang="zh-TW" sz="1200" dirty="0">
                <a:latin typeface="Arial" charset="0"/>
                <a:sym typeface="Wingdings" pitchFamily="2" charset="2"/>
              </a:rPr>
              <a:t>〞</a:t>
            </a:r>
            <a:r>
              <a:rPr kumimoji="0" lang="zh-TW" altLang="en-US" sz="1200" dirty="0">
                <a:latin typeface="Arial" charset="0"/>
                <a:sym typeface="Wingdings" pitchFamily="2" charset="2"/>
              </a:rPr>
              <a:t>發佈之</a:t>
            </a:r>
            <a:r>
              <a:rPr kumimoji="0" lang="en-US" altLang="zh-TW" sz="1200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『</a:t>
            </a:r>
            <a:r>
              <a:rPr kumimoji="0" lang="zh-TW" altLang="en-US" sz="1200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停止上班</a:t>
            </a:r>
            <a:r>
              <a:rPr kumimoji="0" lang="en-US" altLang="zh-TW" sz="1200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』</a:t>
            </a:r>
            <a:r>
              <a:rPr kumimoji="0" lang="zh-TW" altLang="en-US" sz="1200" dirty="0">
                <a:latin typeface="Arial" charset="0"/>
                <a:sym typeface="Wingdings" pitchFamily="2" charset="2"/>
              </a:rPr>
              <a:t>與否之訊息為準，本訊息亦會公佈在本單位的網站並且會在總機上留言，課程日期原則上也會順延一天。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53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一般失業國民自行負擔參訓班次「個人訓練費用」之</a:t>
            </a:r>
            <a:r>
              <a:rPr lang="en-US" altLang="zh-TW" dirty="0"/>
              <a:t>20</a:t>
            </a:r>
            <a:r>
              <a:rPr lang="zh-TW" altLang="en-US" dirty="0"/>
              <a:t>％費用；</a:t>
            </a:r>
          </a:p>
          <a:p>
            <a:r>
              <a:rPr lang="zh-TW" altLang="en-US" dirty="0"/>
              <a:t>檢具特定失業者身分證明文件之參訓者</a:t>
            </a:r>
            <a:r>
              <a:rPr lang="en-US" altLang="zh-TW" dirty="0"/>
              <a:t>(</a:t>
            </a:r>
            <a:r>
              <a:rPr lang="zh-TW" altLang="en-US" dirty="0"/>
              <a:t>共計</a:t>
            </a:r>
            <a:r>
              <a:rPr lang="en-US" altLang="zh-TW" dirty="0"/>
              <a:t>25</a:t>
            </a:r>
            <a:r>
              <a:rPr lang="zh-TW" altLang="en-US" dirty="0"/>
              <a:t>類</a:t>
            </a:r>
            <a:r>
              <a:rPr lang="en-US" altLang="zh-TW" dirty="0"/>
              <a:t>)</a:t>
            </a:r>
            <a:r>
              <a:rPr lang="zh-TW" altLang="en-US" dirty="0"/>
              <a:t>，由訓練單位初審後函報主辦單位</a:t>
            </a:r>
            <a:r>
              <a:rPr lang="en-US" altLang="zh-TW" dirty="0"/>
              <a:t>(</a:t>
            </a:r>
            <a:r>
              <a:rPr lang="zh-TW" altLang="en-US" dirty="0"/>
              <a:t>北分署</a:t>
            </a:r>
            <a:r>
              <a:rPr lang="en-US" altLang="zh-TW" dirty="0"/>
              <a:t>)</a:t>
            </a:r>
            <a:r>
              <a:rPr lang="zh-TW" altLang="en-US" dirty="0"/>
              <a:t>複審；</a:t>
            </a:r>
          </a:p>
          <a:p>
            <a:r>
              <a:rPr lang="zh-TW" altLang="en-US" dirty="0"/>
              <a:t>複審結果符合者，得免費參訓</a:t>
            </a:r>
            <a:r>
              <a:rPr lang="en-US" altLang="zh-TW" dirty="0"/>
              <a:t>-</a:t>
            </a:r>
            <a:r>
              <a:rPr lang="zh-TW" altLang="en-US" dirty="0"/>
              <a:t>免繳自繳費用：「個人訓練費用」之</a:t>
            </a:r>
            <a:r>
              <a:rPr lang="en-US" altLang="zh-TW" dirty="0"/>
              <a:t>20</a:t>
            </a:r>
            <a:r>
              <a:rPr lang="zh-TW" altLang="en-US" dirty="0"/>
              <a:t>％費用。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effectLst/>
              </a:rPr>
              <a:t>政府核定之個人訓練費：</a:t>
            </a:r>
            <a:r>
              <a:rPr lang="en-US" altLang="zh-TW" dirty="0">
                <a:effectLst/>
              </a:rPr>
              <a:t>$46,667</a:t>
            </a:r>
            <a:r>
              <a:rPr lang="zh-TW" altLang="en-US" dirty="0">
                <a:effectLst/>
              </a:rPr>
              <a:t>元</a:t>
            </a:r>
            <a:r>
              <a:rPr lang="en-US" altLang="zh-TW" dirty="0">
                <a:effectLst/>
              </a:rPr>
              <a:t>/</a:t>
            </a:r>
            <a:r>
              <a:rPr lang="zh-TW" altLang="en-US" dirty="0">
                <a:effectLst/>
              </a:rPr>
              <a:t>人</a:t>
            </a:r>
          </a:p>
          <a:p>
            <a:r>
              <a:rPr lang="zh-TW" altLang="en-US" dirty="0">
                <a:effectLst/>
              </a:rPr>
              <a:t>一般國民參加失業者職業訓練應自行負擔之個人訓練費：</a:t>
            </a:r>
            <a:r>
              <a:rPr lang="en-US" altLang="zh-TW" dirty="0">
                <a:effectLst/>
              </a:rPr>
              <a:t>$9,333</a:t>
            </a:r>
            <a:r>
              <a:rPr lang="zh-TW" altLang="en-US" dirty="0">
                <a:effectLst/>
              </a:rPr>
              <a:t>元</a:t>
            </a:r>
            <a:r>
              <a:rPr lang="en-US" altLang="zh-TW" dirty="0">
                <a:effectLst/>
              </a:rPr>
              <a:t>/</a:t>
            </a:r>
            <a:r>
              <a:rPr lang="zh-TW" altLang="en-US" dirty="0">
                <a:effectLst/>
              </a:rPr>
              <a:t>人</a:t>
            </a:r>
          </a:p>
          <a:p>
            <a:r>
              <a:rPr lang="zh-TW" altLang="en-US" dirty="0">
                <a:effectLst/>
              </a:rPr>
              <a:t>經審查、符合特定身分（共計</a:t>
            </a:r>
            <a:r>
              <a:rPr lang="en-US" altLang="zh-TW" dirty="0">
                <a:effectLst/>
              </a:rPr>
              <a:t>25</a:t>
            </a:r>
            <a:r>
              <a:rPr lang="zh-TW" altLang="en-US" dirty="0">
                <a:effectLst/>
              </a:rPr>
              <a:t>類）的失業者：免費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A7EC4-B3C9-46E5-8F27-7260F6FAAE6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01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5DA456A3-2014-47C2-80F2-59D9C7F80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39" y="2302616"/>
            <a:ext cx="10549722" cy="525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36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36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CA2AA3F-9805-4E2A-AD7E-379700088B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1139" y="3562072"/>
            <a:ext cx="105156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姓名  職稱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2021 / 09 / 17</a:t>
            </a:r>
            <a:r>
              <a:rPr lang="zh-TW" altLang="en-US" dirty="0"/>
              <a:t> </a:t>
            </a:r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E7E8F26C-8079-46A9-8554-A7131D7517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3814764"/>
            <a:ext cx="12192001" cy="18415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A3081A4B-0CED-4115-BDF9-9BF4852C28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4002" y="2982218"/>
            <a:ext cx="4123996" cy="3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7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ECD6CB5D-1E89-4AE6-B421-057BA453D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4722607"/>
            <a:ext cx="12202246" cy="21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1">
            <a:extLst>
              <a:ext uri="{FF2B5EF4-FFF2-40B4-BE49-F238E27FC236}">
                <a16:creationId xmlns:a16="http://schemas.microsoft.com/office/drawing/2014/main" id="{14988467-C36B-4F64-960F-0217F6F3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6606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CC482918-2229-4091-9127-39759BC4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5599" y="342900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393939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15186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21BCD58-68A0-422E-A2D4-9B778C96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0F81931-979D-4A8D-9AF2-3FC2848DB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8800" y="1900720"/>
            <a:ext cx="8565968" cy="40788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1936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F378725E-F35F-4F2C-9FE8-6209A812F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7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71D620-EAD3-4F37-AAD6-D8A76B173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28800" y="1900720"/>
            <a:ext cx="8565968" cy="40891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C4D629B1-F160-45FF-A224-56BF73DB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DEFC8A-3D76-44C5-BD19-9F81DDB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0721"/>
            <a:ext cx="5157787" cy="4089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184C9B-A79D-426B-A2EF-9DDAEAD2C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0721"/>
            <a:ext cx="5183188" cy="4089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FC15836F-ECE2-48F1-A016-CC1395C7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03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32CEFD-FDF1-4188-A449-E0B1CE397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900721"/>
            <a:ext cx="5180013" cy="4089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2463B1D0-77A4-40A0-BCC4-F73F1008F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0721"/>
            <a:ext cx="5183188" cy="4089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F722C041-762A-4EED-B507-071E2C1D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28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3EA41C4B-D49B-49FA-B200-67F4A379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785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03F8E425-91B2-4FDE-BC27-7420C0B50DA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5256987"/>
              </p:ext>
            </p:extLst>
          </p:nvPr>
        </p:nvGraphicFramePr>
        <p:xfrm>
          <a:off x="2793999" y="1900721"/>
          <a:ext cx="6604000" cy="4089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1ECFBBBF-BDB8-4219-BBE1-F06FBD54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255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300"/>
            </a:lvl1pPr>
          </a:lstStyle>
          <a:p>
            <a:r>
              <a:rPr lang="zh-TW" altLang="en-US" dirty="0"/>
              <a:t>標題  </a:t>
            </a:r>
            <a:r>
              <a:rPr lang="en-US" altLang="zh-TW" dirty="0"/>
              <a:t>32</a:t>
            </a:r>
            <a:r>
              <a:rPr lang="zh-TW" altLang="en-US" dirty="0"/>
              <a:t>號  粗體 </a:t>
            </a:r>
            <a:r>
              <a:rPr lang="en-US" altLang="zh-TW" dirty="0"/>
              <a:t>Noto Sans TC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62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5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8" r:id="rId5"/>
    <p:sldLayoutId id="2147483653" r:id="rId6"/>
    <p:sldLayoutId id="2147483656" r:id="rId7"/>
    <p:sldLayoutId id="2147483654" r:id="rId8"/>
    <p:sldLayoutId id="2147483657" r:id="rId9"/>
    <p:sldLayoutId id="2147483659" r:id="rId10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Noto Sans SemBd" panose="020B0702040504020204" pitchFamily="34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ED731A"/>
        </a:buClr>
        <a:buFont typeface="Wingdings" panose="05000000000000000000" pitchFamily="2" charset="2"/>
        <a:buChar char="l"/>
        <a:defRPr sz="2800" b="0" kern="1200">
          <a:solidFill>
            <a:schemeClr val="tx1">
              <a:lumMod val="75000"/>
              <a:lumOff val="2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24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20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ED731A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w.moj.gov.tw/LawClass/LawAll.aspx?pcode=N008000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58BF1A-90DE-2BE0-0857-5B6D91C6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039C2F-3895-E361-EE15-D833E2367F78}"/>
              </a:ext>
            </a:extLst>
          </p:cNvPr>
          <p:cNvSpPr txBox="1"/>
          <p:nvPr/>
        </p:nvSpPr>
        <p:spPr>
          <a:xfrm>
            <a:off x="4305299" y="2321004"/>
            <a:ext cx="591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教務管理說明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01C366-6D36-5514-B0EB-B346FEEE8E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4792136"/>
            <a:ext cx="2650732" cy="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體感溫度，人人感受不同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冷氣（中央空調＋分離式）、欲達均溫實屬不容易。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建議：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即使是夏天，也可以備個薄外套。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若普遍覺得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過冷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過熱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請直接向值班櫃臺同仁反映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；</a:t>
            </a:r>
            <a:r>
              <a:rPr lang="zh-TW" altLang="en-US" b="1" u="wavy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請勿直接調控！</a:t>
            </a:r>
            <a:endParaRPr lang="en-US" altLang="zh-TW" b="1" u="wavy" dirty="0">
              <a:solidFill>
                <a:srgbClr val="FF00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FF00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88FFD89-47EA-C41F-B935-5444111E6A6E}"/>
              </a:ext>
            </a:extLst>
          </p:cNvPr>
          <p:cNvGrpSpPr/>
          <p:nvPr/>
        </p:nvGrpSpPr>
        <p:grpSpPr>
          <a:xfrm>
            <a:off x="680259" y="2875085"/>
            <a:ext cx="10929178" cy="3839308"/>
            <a:chOff x="615121" y="2514601"/>
            <a:chExt cx="11635407" cy="4305299"/>
          </a:xfrm>
        </p:grpSpPr>
        <p:pic>
          <p:nvPicPr>
            <p:cNvPr id="7170" name="Picture 2" descr="男涼感薄外套">
              <a:extLst>
                <a:ext uri="{FF2B5EF4-FFF2-40B4-BE49-F238E27FC236}">
                  <a16:creationId xmlns:a16="http://schemas.microsoft.com/office/drawing/2014/main" id="{F5C7C153-28A7-0B26-537B-BA55974FA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913" y="3857625"/>
              <a:ext cx="2805112" cy="28051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女款涼感薄外套">
              <a:extLst>
                <a:ext uri="{FF2B5EF4-FFF2-40B4-BE49-F238E27FC236}">
                  <a16:creationId xmlns:a16="http://schemas.microsoft.com/office/drawing/2014/main" id="{D990289D-FB49-182D-1C08-DB2BA72FA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8682" y="3648074"/>
              <a:ext cx="3171826" cy="317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208258A-BD1D-9285-C8FD-CA7B8F37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780" y="3800472"/>
              <a:ext cx="1359864" cy="123825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CE4917-1809-88B4-3E9B-8DFD0B3B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121" y="2528887"/>
              <a:ext cx="3469854" cy="22431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AA2C187-AB8C-C1CF-8360-F8061A10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6367" y="2514601"/>
              <a:ext cx="7914161" cy="11906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69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提供二個公共置物櫃：</a:t>
            </a:r>
            <a:endParaRPr lang="zh-TW" altLang="en-US" sz="3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76FC61B-314F-E9A7-C673-82A0561E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70" y="2382716"/>
            <a:ext cx="5881752" cy="4250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377186-BB76-E1EA-92ED-74D98E5220C9}"/>
              </a:ext>
            </a:extLst>
          </p:cNvPr>
          <p:cNvSpPr/>
          <p:nvPr/>
        </p:nvSpPr>
        <p:spPr>
          <a:xfrm>
            <a:off x="448408" y="897219"/>
            <a:ext cx="11277600" cy="1565029"/>
          </a:xfrm>
          <a:prstGeom prst="rect">
            <a:avLst/>
          </a:prstGeom>
          <a:pattFill prst="pct75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00"/>
              </a:lnSpc>
            </a:pPr>
            <a:r>
              <a:rPr lang="zh-TW" altLang="en-US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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班級公共置物櫃</a:t>
            </a:r>
            <a:r>
              <a:rPr lang="zh-TW" altLang="en-US" sz="28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由各班自行管理</a:t>
            </a:r>
            <a:endParaRPr lang="en-US" altLang="zh-TW" sz="2800" b="1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600"/>
              </a:lnSpc>
            </a:pP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，請勿放貴重物品！</a:t>
            </a:r>
          </a:p>
        </p:txBody>
      </p:sp>
    </p:spTree>
    <p:extLst>
      <p:ext uri="{BB962C8B-B14F-4D97-AF65-F5344CB8AC3E}">
        <p14:creationId xmlns:p14="http://schemas.microsoft.com/office/powerpoint/2010/main" val="34663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儘量搭乘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大眾運輸交通工具；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機車停放區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847724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信義路三段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147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巷 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捷運大安站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號出口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、信義路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段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157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巷、客家會館、安祥公園</a:t>
            </a:r>
            <a:endParaRPr lang="en-US" altLang="zh-TW" sz="2400" b="1" dirty="0">
              <a:solidFill>
                <a:srgbClr val="0066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大安高工全家便利店的巷子</a:t>
            </a:r>
            <a:endParaRPr lang="en-US" altLang="zh-TW" sz="2400" b="1" dirty="0">
              <a:solidFill>
                <a:srgbClr val="0066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TW" sz="24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2D6D07-889B-4DF7-E4D0-F277CA30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7" y="1727405"/>
            <a:ext cx="11243952" cy="5130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EC72AE-E1A1-4FB2-C109-A7827D126BD7}"/>
              </a:ext>
            </a:extLst>
          </p:cNvPr>
          <p:cNvSpPr/>
          <p:nvPr/>
        </p:nvSpPr>
        <p:spPr>
          <a:xfrm>
            <a:off x="3067051" y="6138041"/>
            <a:ext cx="2356288" cy="33426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0285C2A-CCC6-62AE-8B74-483953068A6F}"/>
              </a:ext>
            </a:extLst>
          </p:cNvPr>
          <p:cNvSpPr/>
          <p:nvPr/>
        </p:nvSpPr>
        <p:spPr>
          <a:xfrm rot="5400000">
            <a:off x="1529255" y="3337035"/>
            <a:ext cx="2606565" cy="304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964959C-6DB4-FD4D-5F0D-9D5A690DC190}"/>
              </a:ext>
            </a:extLst>
          </p:cNvPr>
          <p:cNvSpPr/>
          <p:nvPr/>
        </p:nvSpPr>
        <p:spPr>
          <a:xfrm rot="5400000">
            <a:off x="3159204" y="3107662"/>
            <a:ext cx="3065313" cy="30480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DA70D0E2-9C24-8CF9-34B3-CB1D2B59A235}"/>
              </a:ext>
            </a:extLst>
          </p:cNvPr>
          <p:cNvSpPr/>
          <p:nvPr/>
        </p:nvSpPr>
        <p:spPr>
          <a:xfrm>
            <a:off x="3873060" y="3788653"/>
            <a:ext cx="818801" cy="1177487"/>
          </a:xfrm>
          <a:custGeom>
            <a:avLst/>
            <a:gdLst>
              <a:gd name="connsiteX0" fmla="*/ 0 w 520242"/>
              <a:gd name="connsiteY0" fmla="*/ 1057275 h 1159011"/>
              <a:gd name="connsiteX1" fmla="*/ 457200 w 520242"/>
              <a:gd name="connsiteY1" fmla="*/ 1057275 h 1159011"/>
              <a:gd name="connsiteX2" fmla="*/ 504825 w 520242"/>
              <a:gd name="connsiteY2" fmla="*/ 0 h 115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242" h="1159011">
                <a:moveTo>
                  <a:pt x="0" y="1057275"/>
                </a:moveTo>
                <a:cubicBezTo>
                  <a:pt x="186531" y="1145381"/>
                  <a:pt x="373063" y="1233487"/>
                  <a:pt x="457200" y="1057275"/>
                </a:cubicBezTo>
                <a:cubicBezTo>
                  <a:pt x="541337" y="881063"/>
                  <a:pt x="523081" y="440531"/>
                  <a:pt x="504825" y="0"/>
                </a:cubicBezTo>
              </a:path>
            </a:pathLst>
          </a:cu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3FF7F645-E3A6-5C04-CE79-0E4C58C96092}"/>
              </a:ext>
            </a:extLst>
          </p:cNvPr>
          <p:cNvSpPr/>
          <p:nvPr/>
        </p:nvSpPr>
        <p:spPr>
          <a:xfrm>
            <a:off x="1996966" y="3762375"/>
            <a:ext cx="818801" cy="1177487"/>
          </a:xfrm>
          <a:custGeom>
            <a:avLst/>
            <a:gdLst>
              <a:gd name="connsiteX0" fmla="*/ 0 w 520242"/>
              <a:gd name="connsiteY0" fmla="*/ 1057275 h 1159011"/>
              <a:gd name="connsiteX1" fmla="*/ 457200 w 520242"/>
              <a:gd name="connsiteY1" fmla="*/ 1057275 h 1159011"/>
              <a:gd name="connsiteX2" fmla="*/ 504825 w 520242"/>
              <a:gd name="connsiteY2" fmla="*/ 0 h 115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242" h="1159011">
                <a:moveTo>
                  <a:pt x="0" y="1057275"/>
                </a:moveTo>
                <a:cubicBezTo>
                  <a:pt x="186531" y="1145381"/>
                  <a:pt x="373063" y="1233487"/>
                  <a:pt x="457200" y="1057275"/>
                </a:cubicBezTo>
                <a:cubicBezTo>
                  <a:pt x="541337" y="881063"/>
                  <a:pt x="523081" y="440531"/>
                  <a:pt x="504825" y="0"/>
                </a:cubicBezTo>
              </a:path>
            </a:pathLst>
          </a:cu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9544073-E381-5ECD-8A66-54ED28D228A6}"/>
              </a:ext>
            </a:extLst>
          </p:cNvPr>
          <p:cNvCxnSpPr>
            <a:cxnSpLocks/>
          </p:cNvCxnSpPr>
          <p:nvPr/>
        </p:nvCxnSpPr>
        <p:spPr>
          <a:xfrm>
            <a:off x="2175647" y="5286703"/>
            <a:ext cx="1166648" cy="1082566"/>
          </a:xfrm>
          <a:prstGeom prst="bentConnector3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2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大安大樓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樓提供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乒乓球桌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設施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乒乓球桌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E7ED6F-596B-362B-F7FD-D1A368C8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69" y="803171"/>
            <a:ext cx="4580466" cy="6054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0" name="Picture 2" descr="激烈乒乓球- Google Play 應用程式">
            <a:extLst>
              <a:ext uri="{FF2B5EF4-FFF2-40B4-BE49-F238E27FC236}">
                <a16:creationId xmlns:a16="http://schemas.microsoft.com/office/drawing/2014/main" id="{ED0A350C-B6C4-7F2C-6BF0-28220FD8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7" y="1700213"/>
            <a:ext cx="2496773" cy="24967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D54A093-FCBC-6854-EE5F-D8E94DCD0B3B}"/>
              </a:ext>
            </a:extLst>
          </p:cNvPr>
          <p:cNvSpPr/>
          <p:nvPr/>
        </p:nvSpPr>
        <p:spPr>
          <a:xfrm>
            <a:off x="1093837" y="4533900"/>
            <a:ext cx="2496773" cy="1600200"/>
          </a:xfrm>
          <a:prstGeom prst="wedgeRoundRectCallout">
            <a:avLst>
              <a:gd name="adj1" fmla="val -27318"/>
              <a:gd name="adj2" fmla="val -886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借用請洽詢：</a:t>
            </a:r>
            <a:endParaRPr lang="en-US" altLang="zh-TW" sz="28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大安大樓</a:t>
            </a:r>
            <a:endParaRPr lang="en-US" altLang="zh-TW" sz="2800" b="1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樓櫃臺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3E7C4D-5DCB-FD28-CAD0-BFB079150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855" y="4749710"/>
            <a:ext cx="2642593" cy="18924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6014F4-5647-A6E1-69EB-71A8F151FAF0}"/>
              </a:ext>
            </a:extLst>
          </p:cNvPr>
          <p:cNvSpPr/>
          <p:nvPr/>
        </p:nvSpPr>
        <p:spPr>
          <a:xfrm>
            <a:off x="8806335" y="1258799"/>
            <a:ext cx="3313158" cy="227647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00"/>
              </a:lnSpc>
            </a:pP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桌球場地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大安大樓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15F)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僅開放非國定假日的</a:t>
            </a:r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週一、三夜間時段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17:30~19:30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借用。</a:t>
            </a:r>
          </a:p>
        </p:txBody>
      </p:sp>
    </p:spTree>
    <p:extLst>
      <p:ext uri="{BB962C8B-B14F-4D97-AF65-F5344CB8AC3E}">
        <p14:creationId xmlns:p14="http://schemas.microsoft.com/office/powerpoint/2010/main" val="397416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擁有政府單位核可之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立案證書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，提供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履約保證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B82A858-EAC6-589E-9979-1C2946ED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04" y="1836128"/>
            <a:ext cx="5945467" cy="4343994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F222BFA4-16DB-82D0-EDD9-24C138191A9D}"/>
              </a:ext>
            </a:extLst>
          </p:cNvPr>
          <p:cNvSpPr txBox="1">
            <a:spLocks/>
          </p:cNvSpPr>
          <p:nvPr/>
        </p:nvSpPr>
        <p:spPr>
          <a:xfrm>
            <a:off x="0" y="1143733"/>
            <a:ext cx="12192000" cy="1009651"/>
          </a:xfrm>
          <a:prstGeom prst="rect">
            <a:avLst/>
          </a:prstGeom>
          <a:solidFill>
            <a:srgbClr val="1D3B8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30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教學場域均已投保</a:t>
            </a:r>
            <a:r>
              <a:rPr lang="en-US" altLang="zh-TW" sz="3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600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公共意外責任保險</a:t>
            </a:r>
            <a:r>
              <a:rPr lang="en-US" altLang="zh-TW" sz="3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endParaRPr lang="zh-TW" altLang="en-US" sz="36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73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6" y="0"/>
            <a:ext cx="11098163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★★★ 養成訓練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結訓證書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應記載事項 ★★★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695951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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依據勞動部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職業訓練法施行細則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】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（民國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101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日）第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條規定：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en-US" altLang="zh-TW" sz="2400" b="1" dirty="0">
                <a:solidFill>
                  <a:srgbClr val="0033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dirty="0">
                <a:solidFill>
                  <a:srgbClr val="0033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https://law.moj.gov.tw/LawClass/LawAll.aspx?pcode=N0080002</a:t>
            </a:r>
            <a:r>
              <a:rPr lang="en-US" altLang="zh-TW" sz="2400" b="1" dirty="0">
                <a:solidFill>
                  <a:srgbClr val="0033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、養成訓練結訓證書應記載下列事項：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zh-TW" altLang="en-US" sz="24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一、結訓學員</a:t>
            </a:r>
            <a:r>
              <a:rPr lang="zh-TW" altLang="en-US" sz="2400" b="1" u="wavy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姓名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2400" b="1" u="wavy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身分證明文件字號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2400" b="1" u="wavy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出生年、月、日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二、訓練班別。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三、訓練起訖年、月、日。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四、訓練課程及其時數。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五、訓練單位名稱。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六、證書字號。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、訓練單位依本法第三條第三項接受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委託辦理養成訓練者，其結訓證書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除應記載前項事項外，應再列明委託機關名稱。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37CA83-0788-C8CB-9FBE-63799ACD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81" y="2810093"/>
            <a:ext cx="4578836" cy="3318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004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 fontScale="90000"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養成班學員基本資料表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＆ 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個資同意書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21B058-C1A7-0A35-D8F8-311C9D59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1" y="827689"/>
            <a:ext cx="4868813" cy="60303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065E45-BD85-99EF-247D-DE0CE990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431" y="827689"/>
            <a:ext cx="4639069" cy="60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依規定須簽署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參訓契約書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以保障學員權益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642E57-6B3C-7BB0-CD18-D75A6318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30" y="733425"/>
            <a:ext cx="4149070" cy="61316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EEB30D-A612-C28C-4D28-925FCE4F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17" y="752474"/>
            <a:ext cx="4091874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授予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結訓證書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個重要條件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024438-C5AF-6B77-CCF1-B811156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5" y="1318846"/>
            <a:ext cx="11383609" cy="34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出缺勤管制及退訓規定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25" y="1085849"/>
            <a:ext cx="11839575" cy="5457825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一</a:t>
            </a: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上課期間可以請假，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依照本單位學員請假規定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辦理。學員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未依規定辦理請假者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，均以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曠課論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請假以</a:t>
            </a:r>
            <a:r>
              <a:rPr lang="en-US" altLang="zh-TW" sz="20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TW" altLang="en-US" sz="20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小時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為最小單位。遲到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15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分鐘將發送提醒郵件，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學員需於二天內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含通知當天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完成補簽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逾期一律以</a:t>
            </a: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缺課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論。事關您的權益，請務必提供常用的電子郵件信箱。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二</a:t>
            </a: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訓練期間因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天然災害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，經權責機關發布訓練地點所在地區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〝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停止上班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〞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時，本單位將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同時停課並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擇期補課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補課期間視同正常上課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，學員因故未到課者，應依規定辦理請假手續。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三</a:t>
            </a: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退訓／退費須知：學員於開課後因個人因素提出退訓者，依</a:t>
            </a:r>
            <a:r>
              <a:rPr lang="zh-TW" altLang="en-US" sz="2000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臺北市短期補習班管理規則第</a:t>
            </a:r>
            <a:r>
              <a:rPr lang="en-US" altLang="zh-TW" sz="2000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33</a:t>
            </a:r>
            <a:r>
              <a:rPr lang="zh-TW" altLang="en-US" sz="2000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條規定</a:t>
            </a:r>
            <a:endParaRPr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endParaRPr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endParaRPr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四</a:t>
            </a: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學員有下列情形之一，本單位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得視情節直接以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退訓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或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撤銷參訓資格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處理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</a:p>
          <a:p>
            <a:pPr marL="0" indent="0">
              <a:lnSpc>
                <a:spcPts val="2500"/>
              </a:lnSpc>
              <a:buNone/>
            </a:pP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1.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未到課時數達全期訓練總時數</a:t>
            </a:r>
            <a:r>
              <a:rPr lang="en-US" altLang="zh-TW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10%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者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。        </a:t>
            </a:r>
            <a:endParaRPr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2.</a:t>
            </a:r>
            <a:r>
              <a:rPr lang="zh-TW" altLang="en-US" sz="2000" b="1" u="wavy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參訓期間行為不檢情節重大者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lang="en-US" altLang="zh-TW" sz="2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0" y="3628824"/>
            <a:ext cx="5530362" cy="13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167780"/>
            <a:ext cx="10515600" cy="1009651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歡迎大家～～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DB19A45-4A21-A700-ADA8-AF029EE6D783}"/>
              </a:ext>
            </a:extLst>
          </p:cNvPr>
          <p:cNvSpPr txBox="1">
            <a:spLocks/>
          </p:cNvSpPr>
          <p:nvPr/>
        </p:nvSpPr>
        <p:spPr>
          <a:xfrm>
            <a:off x="2244648" y="1577130"/>
            <a:ext cx="7352359" cy="4439412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731A"/>
              </a:buClr>
              <a:buFont typeface="Wingdings" panose="05000000000000000000" pitchFamily="2" charset="2"/>
              <a:buChar char="l"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31A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31A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31A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31A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zh-TW" sz="3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sz="36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</a:t>
            </a:r>
            <a:endParaRPr lang="en-US" altLang="zh-TW" sz="3600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sz="36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教務行政： 呂如蘋</a:t>
            </a:r>
            <a:endParaRPr lang="en-US" altLang="zh-TW" sz="3600" b="1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TW" sz="3600" b="1" dirty="0"/>
              <a:t>(02)6631-6589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TW" sz="3600" b="1" dirty="0"/>
              <a:t>rubylu@ispan.com.tw</a:t>
            </a:r>
          </a:p>
        </p:txBody>
      </p:sp>
    </p:spTree>
    <p:extLst>
      <p:ext uri="{BB962C8B-B14F-4D97-AF65-F5344CB8AC3E}">
        <p14:creationId xmlns:p14="http://schemas.microsoft.com/office/powerpoint/2010/main" val="38956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上課期間如遇颱風</a:t>
            </a:r>
          </a:p>
        </p:txBody>
      </p:sp>
      <p:sp>
        <p:nvSpPr>
          <p:cNvPr id="3" name="矩形 2"/>
          <p:cNvSpPr/>
          <p:nvPr/>
        </p:nvSpPr>
        <p:spPr>
          <a:xfrm>
            <a:off x="1347348" y="1009651"/>
            <a:ext cx="10008577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訓練期間因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天然災害</a:t>
            </a: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，經權責機關發布訓練地點所在地區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〝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停止上班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〞</a:t>
            </a: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時，本單位將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同時停課並擇期補課</a:t>
            </a: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補課期間視同正常上課，學員因故未到課者，應依規定辦理請假手續。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47" y="2063786"/>
            <a:ext cx="9490785" cy="4970583"/>
          </a:xfrm>
          <a:prstGeom prst="rect">
            <a:avLst/>
          </a:prstGeom>
          <a:ln>
            <a:solidFill>
              <a:schemeClr val="accent1">
                <a:alpha val="6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892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簽到、簽退注意事項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239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Q-R Code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進行簽到、簽退。</a:t>
            </a:r>
            <a:endParaRPr lang="en-US" altLang="zh-TW" sz="24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u="wavy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政府計畫補助班級</a:t>
            </a:r>
            <a:r>
              <a:rPr lang="zh-TW" altLang="en-US" sz="24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，簽到、簽退方式則悉依</a:t>
            </a:r>
            <a:r>
              <a:rPr lang="zh-TW" altLang="en-US" sz="2400" b="1" u="wavy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計畫規定</a:t>
            </a:r>
            <a:r>
              <a:rPr lang="zh-TW" altLang="en-US" sz="24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辦理。</a:t>
            </a:r>
            <a:endParaRPr lang="en-US" altLang="zh-TW" sz="2400" b="1" dirty="0">
              <a:solidFill>
                <a:srgbClr val="FF339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07" y="1960320"/>
            <a:ext cx="3179957" cy="31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6" y="0"/>
            <a:ext cx="11098163" cy="1009651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準時上課，請於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09:00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前進入教室</a:t>
            </a:r>
          </a:p>
        </p:txBody>
      </p:sp>
      <p:pic>
        <p:nvPicPr>
          <p:cNvPr id="2050" name="Picture 2" descr="Clock Illustration 9:00 | Stock image | Colourbox">
            <a:extLst>
              <a:ext uri="{FF2B5EF4-FFF2-40B4-BE49-F238E27FC236}">
                <a16:creationId xmlns:a16="http://schemas.microsoft.com/office/drawing/2014/main" id="{910D59ED-8AF3-1B91-4CEB-63CF15C6A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23" y="1009651"/>
            <a:ext cx="4825186" cy="48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 txBox="1">
            <a:spLocks/>
          </p:cNvSpPr>
          <p:nvPr/>
        </p:nvSpPr>
        <p:spPr>
          <a:xfrm>
            <a:off x="671806" y="846261"/>
            <a:ext cx="6643722" cy="5540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30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defRPr>
            </a:lvl1pPr>
          </a:lstStyle>
          <a:p>
            <a:pPr algn="l">
              <a:lnSpc>
                <a:spcPts val="2800"/>
              </a:lnSpc>
            </a:pPr>
            <a:r>
              <a:rPr lang="zh-TW" altLang="en-US" sz="36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可重覆刷卡，不要忘了刷！</a:t>
            </a:r>
            <a:endParaRPr lang="en-US" altLang="zh-TW" sz="3600" u="sng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ts val="2800"/>
              </a:lnSpc>
            </a:pPr>
            <a:endParaRPr lang="en-US" altLang="zh-TW" sz="3600" u="sng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ts val="2800"/>
              </a:lnSpc>
            </a:pPr>
            <a:endParaRPr lang="en-US" altLang="zh-TW" sz="3600" u="sng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>
              <a:lnSpc>
                <a:spcPts val="2800"/>
              </a:lnSpc>
            </a:pPr>
            <a:r>
              <a:rPr lang="zh-TW" altLang="en-US" sz="3600" u="sng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忘了</a:t>
            </a:r>
            <a:r>
              <a:rPr lang="zh-TW" altLang="en-US" sz="3600" u="sng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簽到／簽退</a:t>
            </a:r>
            <a:r>
              <a:rPr lang="zh-TW" altLang="en-US" sz="3600" u="sng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怎麼辦？</a:t>
            </a:r>
            <a:endParaRPr lang="en-US" altLang="zh-TW" sz="3600" u="sng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l">
              <a:lnSpc>
                <a:spcPts val="2800"/>
              </a:lnSpc>
            </a:pPr>
            <a:endParaRPr lang="en-US" altLang="zh-TW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一天</a:t>
            </a:r>
            <a:r>
              <a:rPr lang="en-US" altLang="zh-TW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含</a:t>
            </a:r>
            <a:r>
              <a:rPr lang="en-US" altLang="zh-TW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內：學員臨櫃補簽</a:t>
            </a:r>
            <a:endParaRPr lang="en-US" altLang="zh-TW" sz="3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二天</a:t>
            </a:r>
            <a:r>
              <a:rPr lang="en-US" altLang="zh-TW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含</a:t>
            </a:r>
            <a:r>
              <a:rPr lang="en-US" altLang="zh-TW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內：找導師申請補簽</a:t>
            </a:r>
            <a:endParaRPr lang="en-US" altLang="zh-TW" sz="3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逾期一律以缺課計算出缺勤</a:t>
            </a:r>
          </a:p>
        </p:txBody>
      </p:sp>
    </p:spTree>
    <p:extLst>
      <p:ext uri="{BB962C8B-B14F-4D97-AF65-F5344CB8AC3E}">
        <p14:creationId xmlns:p14="http://schemas.microsoft.com/office/powerpoint/2010/main" val="2257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6" y="0"/>
            <a:ext cx="11098163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每一門課程結束後，需填寫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班級課程意見調查表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92CE0DF-7674-3316-3EA4-68CC49A6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819149"/>
            <a:ext cx="10322465" cy="6038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26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若硬體設備、軟體環境有問題～～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班級課程意見調查表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上填寫反映</a:t>
            </a:r>
            <a:r>
              <a:rPr lang="zh-TW" altLang="en-US" sz="2400" b="1" u="wavy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硬體設備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2400" b="1" u="wavy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軟體環境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問題，可能緩不濟急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強烈建議您</a:t>
            </a:r>
            <a:r>
              <a:rPr lang="zh-TW" altLang="en-US" sz="360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</a:t>
            </a:r>
            <a:r>
              <a:rPr lang="zh-TW" altLang="en-US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1" u="sng" dirty="0">
                <a:solidFill>
                  <a:srgbClr val="0033CC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請直接跟櫃臺回報</a:t>
            </a:r>
            <a:r>
              <a:rPr lang="zh-TW" altLang="en-US" sz="2400" b="1" dirty="0">
                <a:solidFill>
                  <a:srgbClr val="0033CC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，好讓我們</a:t>
            </a:r>
            <a:r>
              <a:rPr lang="zh-TW" altLang="en-US" sz="2400" b="1" u="wavy" dirty="0">
                <a:solidFill>
                  <a:srgbClr val="0033CC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儘速安排工程師為您服務</a:t>
            </a:r>
            <a:r>
              <a:rPr lang="zh-TW" altLang="en-US" sz="2400" b="1" dirty="0">
                <a:solidFill>
                  <a:srgbClr val="0033CC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>
              <a:solidFill>
                <a:srgbClr val="0033CC"/>
              </a:solidFill>
              <a:effectLst/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60C7DC4-AE38-4844-C3AB-83AF557F660D}"/>
              </a:ext>
            </a:extLst>
          </p:cNvPr>
          <p:cNvGrpSpPr/>
          <p:nvPr/>
        </p:nvGrpSpPr>
        <p:grpSpPr>
          <a:xfrm>
            <a:off x="1093837" y="2085974"/>
            <a:ext cx="8157027" cy="4772026"/>
            <a:chOff x="1504949" y="2085974"/>
            <a:chExt cx="8157027" cy="477202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71EECD6-9811-7DCE-7C43-E50A2509F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949" y="2085974"/>
              <a:ext cx="8157027" cy="47720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E87FA447-1953-38AC-CE81-C9C6E1755DA9}"/>
                </a:ext>
              </a:extLst>
            </p:cNvPr>
            <p:cNvSpPr/>
            <p:nvPr/>
          </p:nvSpPr>
          <p:spPr>
            <a:xfrm>
              <a:off x="1933903" y="3310760"/>
              <a:ext cx="6821214" cy="7357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B6F2B32E-7633-E400-C92F-B10FECD08997}"/>
                </a:ext>
              </a:extLst>
            </p:cNvPr>
            <p:cNvSpPr/>
            <p:nvPr/>
          </p:nvSpPr>
          <p:spPr>
            <a:xfrm>
              <a:off x="2701159" y="5695951"/>
              <a:ext cx="788276" cy="2844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55605D-5568-F355-6800-A4AC86A87407}"/>
              </a:ext>
            </a:extLst>
          </p:cNvPr>
          <p:cNvSpPr/>
          <p:nvPr/>
        </p:nvSpPr>
        <p:spPr>
          <a:xfrm>
            <a:off x="8633036" y="2290035"/>
            <a:ext cx="3313158" cy="277717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300"/>
              </a:lnSpc>
            </a:pP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遇有</a:t>
            </a:r>
            <a:r>
              <a:rPr lang="zh-TW" altLang="en-US" sz="24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機器設備故障</a:t>
            </a:r>
            <a:endParaRPr lang="en-US" altLang="zh-TW" sz="2400" b="1" u="wavy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300"/>
              </a:lnSpc>
            </a:pP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或</a:t>
            </a:r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300"/>
              </a:lnSpc>
            </a:pP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zh-TW" altLang="en-US" sz="24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行政服務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300"/>
              </a:lnSpc>
            </a:pPr>
            <a:endParaRPr lang="en-US" altLang="zh-TW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300"/>
              </a:lnSpc>
            </a:pP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請先洽詢 </a:t>
            </a:r>
            <a:r>
              <a:rPr lang="zh-TW" altLang="en-US" sz="3600" b="1" u="dbl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櫃台</a:t>
            </a:r>
            <a:endParaRPr lang="zh-TW" altLang="en-US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57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/>
              <a:t>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尊重智慧財產權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04C0F0C-591C-C79C-E1D3-6E1C2CFF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99" y="762000"/>
            <a:ext cx="9363075" cy="609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87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S量表評估嗜睡症狀">
            <a:extLst>
              <a:ext uri="{FF2B5EF4-FFF2-40B4-BE49-F238E27FC236}">
                <a16:creationId xmlns:a16="http://schemas.microsoft.com/office/drawing/2014/main" id="{9BCB899A-0760-BF55-DCE2-DE223FD5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40" y="2091559"/>
            <a:ext cx="4692867" cy="46928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6" y="0"/>
            <a:ext cx="11098163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若有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個人健康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身心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議題，請務必私下告知導師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原則上，本單位無法蒐集「特種個人資料」。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提醒您</a:t>
            </a:r>
            <a:r>
              <a:rPr lang="zh-TW" altLang="en-US" sz="360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</a:t>
            </a:r>
            <a:r>
              <a:rPr lang="zh-TW" altLang="en-US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1" dirty="0">
                <a:solidFill>
                  <a:srgbClr val="1D3B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若有個人健康或身心議題，請私底下告知導師或教務同仁，</a:t>
            </a:r>
            <a:endParaRPr lang="en-US" altLang="zh-TW" sz="2400" b="1" dirty="0">
              <a:solidFill>
                <a:srgbClr val="1D3B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1D3B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好讓我們遇緊急狀況時能夠協助您。</a:t>
            </a:r>
            <a:endParaRPr lang="en-US" altLang="zh-TW" sz="2400" b="1" dirty="0">
              <a:solidFill>
                <a:srgbClr val="1D3B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例如：癲癇、罹患嗜睡症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等。</a:t>
            </a: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癲癇Q&amp;A - 健康醫療網- 健康養生新聞資訊網路媒體">
            <a:extLst>
              <a:ext uri="{FF2B5EF4-FFF2-40B4-BE49-F238E27FC236}">
                <a16:creationId xmlns:a16="http://schemas.microsoft.com/office/drawing/2014/main" id="{E64B9DB3-3129-20B0-2DDC-77C7A54F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5" y="3125514"/>
            <a:ext cx="4976648" cy="3732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23" y="0"/>
            <a:ext cx="7411916" cy="100965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本場所 </a:t>
            </a:r>
            <a:r>
              <a:rPr lang="zh-TW" altLang="en-US" sz="4400" u="dbl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全面禁菸</a:t>
            </a:r>
            <a:endParaRPr lang="en-US" altLang="zh-TW" sz="4400" u="dbl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雙波浪 5">
            <a:extLst>
              <a:ext uri="{FF2B5EF4-FFF2-40B4-BE49-F238E27FC236}">
                <a16:creationId xmlns:a16="http://schemas.microsoft.com/office/drawing/2014/main" id="{EC6F9C08-8CC0-11ED-49FD-C451467B8E66}"/>
              </a:ext>
            </a:extLst>
          </p:cNvPr>
          <p:cNvSpPr/>
          <p:nvPr/>
        </p:nvSpPr>
        <p:spPr>
          <a:xfrm>
            <a:off x="1429482" y="2198811"/>
            <a:ext cx="9648825" cy="2486025"/>
          </a:xfrm>
          <a:prstGeom prst="doubleWav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000"/>
              </a:lnSpc>
            </a:pP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欲抽煙者～～</a:t>
            </a:r>
            <a:endParaRPr lang="en-US" altLang="zh-TW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6000"/>
              </a:lnSpc>
            </a:pP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請至</a:t>
            </a:r>
            <a:r>
              <a:rPr lang="en-US" altLang="zh-TW" sz="36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36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樓大樓外開放空間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，切勿在樓梯口吸菸。</a:t>
            </a:r>
            <a:endParaRPr lang="zh-TW" altLang="en-US" dirty="0"/>
          </a:p>
        </p:txBody>
      </p:sp>
      <p:pic>
        <p:nvPicPr>
          <p:cNvPr id="1028" name="Picture 4" descr="※MIT戶外型防水 可水洗 防曬//防水型撕不破貼紙◎禁煙標示 禁止吸煙 禁止吸菸 請勿吸煙 NO SMOKING">
            <a:extLst>
              <a:ext uri="{FF2B5EF4-FFF2-40B4-BE49-F238E27FC236}">
                <a16:creationId xmlns:a16="http://schemas.microsoft.com/office/drawing/2014/main" id="{D2B04C45-4D44-5D75-089B-E8F4F9943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88" y="104042"/>
            <a:ext cx="2911719" cy="29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宣導：性別平等，</a:t>
            </a:r>
            <a:r>
              <a:rPr lang="zh-TW" altLang="en-US" sz="40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嚴禁性騷擾</a:t>
            </a:r>
            <a:endParaRPr lang="en-US" altLang="zh-TW" sz="4000" u="wavy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23422E-6C40-765D-5A13-F0818F1B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" y="881062"/>
            <a:ext cx="6918709" cy="2547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4E837E-4B30-CF86-1975-2CEBB0D3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756" y="881062"/>
            <a:ext cx="3552681" cy="4487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760628-09C7-17CD-2D95-1D11C2AC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56" y="5223911"/>
            <a:ext cx="3552681" cy="1554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B6408B5-25EF-7B8C-582D-351CF3E2C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93" y="3429000"/>
            <a:ext cx="3369958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6" y="0"/>
            <a:ext cx="11098163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中午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12:30~13:30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幫忙熄燈讓同學們休息 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☺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午休的目的～～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b="1" u="dbl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午休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為的是</a:t>
            </a:r>
            <a:r>
              <a:rPr lang="zh-TW" altLang="en-US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讓大腦休息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，以便應付下午到晚上的學習與工作。</a:t>
            </a:r>
          </a:p>
          <a:p>
            <a:pPr marL="0" indent="0">
              <a:lnSpc>
                <a:spcPts val="2600"/>
              </a:lnSpc>
              <a:buNone/>
            </a:pP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方法：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閉目養神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→→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不一定要睡著，只要有</a:t>
            </a:r>
            <a:r>
              <a:rPr lang="zh-TW" altLang="en-US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片刻時間讓自己放空</a:t>
            </a: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</a:t>
            </a:r>
            <a:r>
              <a:rPr lang="zh-TW" altLang="en-US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什麼都不想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，就算是一種休息。</a:t>
            </a: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B48F04-676F-B85F-5EED-0D38205B27E3}"/>
              </a:ext>
            </a:extLst>
          </p:cNvPr>
          <p:cNvSpPr/>
          <p:nvPr/>
        </p:nvSpPr>
        <p:spPr>
          <a:xfrm>
            <a:off x="0" y="5229225"/>
            <a:ext cx="12191999" cy="885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有效午睡，只要閉上眼睛不動，就能透過這種休息消除疲勞及睡意，是種有效的恢復大腦法。</a:t>
            </a:r>
          </a:p>
        </p:txBody>
      </p:sp>
      <p:pic>
        <p:nvPicPr>
          <p:cNvPr id="2050" name="Picture 2" descr="有效午睡，只要閉上眼睛不動，就能透過這種休息消除疲勞及睡意，是種有效的恢復大腦法。（圖/pakutaso）">
            <a:extLst>
              <a:ext uri="{FF2B5EF4-FFF2-40B4-BE49-F238E27FC236}">
                <a16:creationId xmlns:a16="http://schemas.microsoft.com/office/drawing/2014/main" id="{FBDAA4B8-9185-8D96-D595-839C1A8C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548" y="849337"/>
            <a:ext cx="2398621" cy="1598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DA222CF6-4D93-E02E-07ED-CCF5F43956D2}"/>
              </a:ext>
            </a:extLst>
          </p:cNvPr>
          <p:cNvSpPr/>
          <p:nvPr/>
        </p:nvSpPr>
        <p:spPr>
          <a:xfrm>
            <a:off x="688099" y="1609068"/>
            <a:ext cx="1809750" cy="17049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59B91D0-F1D1-37A7-FE24-D216F6BD9382}"/>
              </a:ext>
            </a:extLst>
          </p:cNvPr>
          <p:cNvSpPr/>
          <p:nvPr/>
        </p:nvSpPr>
        <p:spPr>
          <a:xfrm>
            <a:off x="2750754" y="3555780"/>
            <a:ext cx="1809750" cy="1704975"/>
          </a:xfrm>
          <a:prstGeom prst="ellipse">
            <a:avLst/>
          </a:prstGeom>
          <a:gradFill>
            <a:gsLst>
              <a:gs pos="0">
                <a:srgbClr val="FF33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衣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C7EAD1E-86D2-AD34-4ED1-1B99DD362D48}"/>
              </a:ext>
            </a:extLst>
          </p:cNvPr>
          <p:cNvSpPr/>
          <p:nvPr/>
        </p:nvSpPr>
        <p:spPr>
          <a:xfrm>
            <a:off x="4880084" y="1357148"/>
            <a:ext cx="1809750" cy="1704975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2624828-3023-D4A9-8CD2-487617F28B30}"/>
              </a:ext>
            </a:extLst>
          </p:cNvPr>
          <p:cNvSpPr/>
          <p:nvPr/>
        </p:nvSpPr>
        <p:spPr>
          <a:xfrm>
            <a:off x="7507670" y="3704568"/>
            <a:ext cx="1809750" cy="1704975"/>
          </a:xfrm>
          <a:prstGeom prst="ellipse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57F2B2-5F1F-4F7D-63B5-1B4FD130D248}"/>
              </a:ext>
            </a:extLst>
          </p:cNvPr>
          <p:cNvSpPr/>
          <p:nvPr/>
        </p:nvSpPr>
        <p:spPr>
          <a:xfrm>
            <a:off x="10156606" y="1850805"/>
            <a:ext cx="1809750" cy="1704975"/>
          </a:xfrm>
          <a:prstGeom prst="ellipse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332303A8-5648-A51E-A573-02D800AF69CB}"/>
              </a:ext>
            </a:extLst>
          </p:cNvPr>
          <p:cNvSpPr/>
          <p:nvPr/>
        </p:nvSpPr>
        <p:spPr>
          <a:xfrm>
            <a:off x="1647825" y="3314043"/>
            <a:ext cx="1295400" cy="686457"/>
          </a:xfrm>
          <a:custGeom>
            <a:avLst/>
            <a:gdLst>
              <a:gd name="connsiteX0" fmla="*/ 60013 w 1410220"/>
              <a:gd name="connsiteY0" fmla="*/ 0 h 1203019"/>
              <a:gd name="connsiteX1" fmla="*/ 145738 w 1410220"/>
              <a:gd name="connsiteY1" fmla="*/ 752475 h 1203019"/>
              <a:gd name="connsiteX2" fmla="*/ 1326838 w 1410220"/>
              <a:gd name="connsiteY2" fmla="*/ 733425 h 1203019"/>
              <a:gd name="connsiteX3" fmla="*/ 1317313 w 1410220"/>
              <a:gd name="connsiteY3" fmla="*/ 1133475 h 1203019"/>
              <a:gd name="connsiteX4" fmla="*/ 1355413 w 1410220"/>
              <a:gd name="connsiteY4" fmla="*/ 1200150 h 120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20" h="1203019">
                <a:moveTo>
                  <a:pt x="60013" y="0"/>
                </a:moveTo>
                <a:cubicBezTo>
                  <a:pt x="-2694" y="315119"/>
                  <a:pt x="-65400" y="630238"/>
                  <a:pt x="145738" y="752475"/>
                </a:cubicBezTo>
                <a:cubicBezTo>
                  <a:pt x="356876" y="874713"/>
                  <a:pt x="1131576" y="669925"/>
                  <a:pt x="1326838" y="733425"/>
                </a:cubicBezTo>
                <a:cubicBezTo>
                  <a:pt x="1522101" y="796925"/>
                  <a:pt x="1312551" y="1055688"/>
                  <a:pt x="1317313" y="1133475"/>
                </a:cubicBezTo>
                <a:cubicBezTo>
                  <a:pt x="1322075" y="1211262"/>
                  <a:pt x="1338744" y="1205706"/>
                  <a:pt x="1355413" y="120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6E453F81-53EE-05C3-B8D2-98EB3494DE3E}"/>
              </a:ext>
            </a:extLst>
          </p:cNvPr>
          <p:cNvSpPr/>
          <p:nvPr/>
        </p:nvSpPr>
        <p:spPr>
          <a:xfrm rot="18133095">
            <a:off x="3908154" y="3769817"/>
            <a:ext cx="2502086" cy="327262"/>
          </a:xfrm>
          <a:custGeom>
            <a:avLst/>
            <a:gdLst>
              <a:gd name="connsiteX0" fmla="*/ 60013 w 1410220"/>
              <a:gd name="connsiteY0" fmla="*/ 0 h 1203019"/>
              <a:gd name="connsiteX1" fmla="*/ 145738 w 1410220"/>
              <a:gd name="connsiteY1" fmla="*/ 752475 h 1203019"/>
              <a:gd name="connsiteX2" fmla="*/ 1326838 w 1410220"/>
              <a:gd name="connsiteY2" fmla="*/ 733425 h 1203019"/>
              <a:gd name="connsiteX3" fmla="*/ 1317313 w 1410220"/>
              <a:gd name="connsiteY3" fmla="*/ 1133475 h 1203019"/>
              <a:gd name="connsiteX4" fmla="*/ 1355413 w 1410220"/>
              <a:gd name="connsiteY4" fmla="*/ 1200150 h 120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20" h="1203019">
                <a:moveTo>
                  <a:pt x="60013" y="0"/>
                </a:moveTo>
                <a:cubicBezTo>
                  <a:pt x="-2694" y="315119"/>
                  <a:pt x="-65400" y="630238"/>
                  <a:pt x="145738" y="752475"/>
                </a:cubicBezTo>
                <a:cubicBezTo>
                  <a:pt x="356876" y="874713"/>
                  <a:pt x="1131576" y="669925"/>
                  <a:pt x="1326838" y="733425"/>
                </a:cubicBezTo>
                <a:cubicBezTo>
                  <a:pt x="1522101" y="796925"/>
                  <a:pt x="1312551" y="1055688"/>
                  <a:pt x="1317313" y="1133475"/>
                </a:cubicBezTo>
                <a:cubicBezTo>
                  <a:pt x="1322075" y="1211262"/>
                  <a:pt x="1338744" y="1205706"/>
                  <a:pt x="1355413" y="120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476EA882-4F6A-D00F-E4AE-2F03F523041B}"/>
              </a:ext>
            </a:extLst>
          </p:cNvPr>
          <p:cNvSpPr/>
          <p:nvPr/>
        </p:nvSpPr>
        <p:spPr>
          <a:xfrm>
            <a:off x="6272240" y="2869323"/>
            <a:ext cx="1366810" cy="1388352"/>
          </a:xfrm>
          <a:custGeom>
            <a:avLst/>
            <a:gdLst>
              <a:gd name="connsiteX0" fmla="*/ 60013 w 1410220"/>
              <a:gd name="connsiteY0" fmla="*/ 0 h 1203019"/>
              <a:gd name="connsiteX1" fmla="*/ 145738 w 1410220"/>
              <a:gd name="connsiteY1" fmla="*/ 752475 h 1203019"/>
              <a:gd name="connsiteX2" fmla="*/ 1326838 w 1410220"/>
              <a:gd name="connsiteY2" fmla="*/ 733425 h 1203019"/>
              <a:gd name="connsiteX3" fmla="*/ 1317313 w 1410220"/>
              <a:gd name="connsiteY3" fmla="*/ 1133475 h 1203019"/>
              <a:gd name="connsiteX4" fmla="*/ 1355413 w 1410220"/>
              <a:gd name="connsiteY4" fmla="*/ 1200150 h 120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20" h="1203019">
                <a:moveTo>
                  <a:pt x="60013" y="0"/>
                </a:moveTo>
                <a:cubicBezTo>
                  <a:pt x="-2694" y="315119"/>
                  <a:pt x="-65400" y="630238"/>
                  <a:pt x="145738" y="752475"/>
                </a:cubicBezTo>
                <a:cubicBezTo>
                  <a:pt x="356876" y="874713"/>
                  <a:pt x="1131576" y="669925"/>
                  <a:pt x="1326838" y="733425"/>
                </a:cubicBezTo>
                <a:cubicBezTo>
                  <a:pt x="1522101" y="796925"/>
                  <a:pt x="1312551" y="1055688"/>
                  <a:pt x="1317313" y="1133475"/>
                </a:cubicBezTo>
                <a:cubicBezTo>
                  <a:pt x="1322075" y="1211262"/>
                  <a:pt x="1338744" y="1205706"/>
                  <a:pt x="1355413" y="120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499F302F-D2DC-3DAB-D767-72DF1D92D6E1}"/>
              </a:ext>
            </a:extLst>
          </p:cNvPr>
          <p:cNvSpPr/>
          <p:nvPr/>
        </p:nvSpPr>
        <p:spPr>
          <a:xfrm rot="15263635">
            <a:off x="9166588" y="3236973"/>
            <a:ext cx="1379400" cy="1856314"/>
          </a:xfrm>
          <a:custGeom>
            <a:avLst/>
            <a:gdLst>
              <a:gd name="connsiteX0" fmla="*/ 60013 w 1410220"/>
              <a:gd name="connsiteY0" fmla="*/ 0 h 1203019"/>
              <a:gd name="connsiteX1" fmla="*/ 145738 w 1410220"/>
              <a:gd name="connsiteY1" fmla="*/ 752475 h 1203019"/>
              <a:gd name="connsiteX2" fmla="*/ 1326838 w 1410220"/>
              <a:gd name="connsiteY2" fmla="*/ 733425 h 1203019"/>
              <a:gd name="connsiteX3" fmla="*/ 1317313 w 1410220"/>
              <a:gd name="connsiteY3" fmla="*/ 1133475 h 1203019"/>
              <a:gd name="connsiteX4" fmla="*/ 1355413 w 1410220"/>
              <a:gd name="connsiteY4" fmla="*/ 1200150 h 120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20" h="1203019">
                <a:moveTo>
                  <a:pt x="60013" y="0"/>
                </a:moveTo>
                <a:cubicBezTo>
                  <a:pt x="-2694" y="315119"/>
                  <a:pt x="-65400" y="630238"/>
                  <a:pt x="145738" y="752475"/>
                </a:cubicBezTo>
                <a:cubicBezTo>
                  <a:pt x="356876" y="874713"/>
                  <a:pt x="1131576" y="669925"/>
                  <a:pt x="1326838" y="733425"/>
                </a:cubicBezTo>
                <a:cubicBezTo>
                  <a:pt x="1522101" y="796925"/>
                  <a:pt x="1312551" y="1055688"/>
                  <a:pt x="1317313" y="1133475"/>
                </a:cubicBezTo>
                <a:cubicBezTo>
                  <a:pt x="1322075" y="1211262"/>
                  <a:pt x="1338744" y="1205706"/>
                  <a:pt x="1355413" y="1200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6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Taigi 愛台語">
            <a:extLst>
              <a:ext uri="{FF2B5EF4-FFF2-40B4-BE49-F238E27FC236}">
                <a16:creationId xmlns:a16="http://schemas.microsoft.com/office/drawing/2014/main" id="{CB962495-DF2D-8950-3A9D-8CEA5A29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03" y="0"/>
            <a:ext cx="2249214" cy="22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下課準備回家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zh-TW" altLang="en-US" sz="3600" baseline="-25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雙波浪 5">
            <a:extLst>
              <a:ext uri="{FF2B5EF4-FFF2-40B4-BE49-F238E27FC236}">
                <a16:creationId xmlns:a16="http://schemas.microsoft.com/office/drawing/2014/main" id="{53286F7F-917A-67E7-CF11-47E77D109884}"/>
              </a:ext>
            </a:extLst>
          </p:cNvPr>
          <p:cNvSpPr/>
          <p:nvPr/>
        </p:nvSpPr>
        <p:spPr>
          <a:xfrm>
            <a:off x="1372332" y="1618517"/>
            <a:ext cx="9779547" cy="2486025"/>
          </a:xfrm>
          <a:prstGeom prst="doubleWav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000"/>
              </a:lnSpc>
            </a:pP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教室屬公共開放區域，</a:t>
            </a:r>
            <a:r>
              <a:rPr lang="zh-TW" altLang="en-US" sz="3000" b="1" u="wavy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請勿攜帶個人貴重物品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！ </a:t>
            </a:r>
            <a:r>
              <a:rPr lang="zh-TW" altLang="en-US" sz="3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個人物品</a:t>
            </a:r>
            <a:r>
              <a:rPr lang="en-US" altLang="zh-TW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zh-TW" altLang="en-US" sz="28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書籍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28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講義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28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文具用品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</a:t>
            </a:r>
            <a:r>
              <a:rPr lang="en-US" altLang="zh-TW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下課後請攜回，以免遺失。 </a:t>
            </a:r>
            <a:endParaRPr lang="zh-TW" altLang="en-US" sz="3300" dirty="0">
              <a:solidFill>
                <a:schemeClr val="bg1"/>
              </a:solidFill>
            </a:endParaRPr>
          </a:p>
        </p:txBody>
      </p:sp>
      <p:sp>
        <p:nvSpPr>
          <p:cNvPr id="5" name="雙波浪 4">
            <a:extLst>
              <a:ext uri="{FF2B5EF4-FFF2-40B4-BE49-F238E27FC236}">
                <a16:creationId xmlns:a16="http://schemas.microsoft.com/office/drawing/2014/main" id="{53286F7F-917A-67E7-CF11-47E77D109884}"/>
              </a:ext>
            </a:extLst>
          </p:cNvPr>
          <p:cNvSpPr/>
          <p:nvPr/>
        </p:nvSpPr>
        <p:spPr>
          <a:xfrm>
            <a:off x="1319662" y="4104542"/>
            <a:ext cx="10289775" cy="2400300"/>
          </a:xfrm>
          <a:prstGeom prst="doubleWav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桌面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整理乾淨，</a:t>
            </a:r>
            <a:r>
              <a:rPr lang="zh-TW" altLang="en-US" sz="40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硬碟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放置到硬碟箱裡！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會“報警”還可積分 智慧垃圾分類花樣助力環境保護--科普中國--人民網">
            <a:extLst>
              <a:ext uri="{FF2B5EF4-FFF2-40B4-BE49-F238E27FC236}">
                <a16:creationId xmlns:a16="http://schemas.microsoft.com/office/drawing/2014/main" id="{8C78E620-0C44-4553-CEBC-1F5126B2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17" y="4095748"/>
            <a:ext cx="2477649" cy="27427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Taigi 愛台語">
            <a:extLst>
              <a:ext uri="{FF2B5EF4-FFF2-40B4-BE49-F238E27FC236}">
                <a16:creationId xmlns:a16="http://schemas.microsoft.com/office/drawing/2014/main" id="{CB962495-DF2D-8950-3A9D-8CEA5A29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357" y="0"/>
            <a:ext cx="2249214" cy="22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下課準備回家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zh-TW" altLang="en-US" sz="3600" baseline="-25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雙波浪 5">
            <a:extLst>
              <a:ext uri="{FF2B5EF4-FFF2-40B4-BE49-F238E27FC236}">
                <a16:creationId xmlns:a16="http://schemas.microsoft.com/office/drawing/2014/main" id="{53286F7F-917A-67E7-CF11-47E77D109884}"/>
              </a:ext>
            </a:extLst>
          </p:cNvPr>
          <p:cNvSpPr/>
          <p:nvPr/>
        </p:nvSpPr>
        <p:spPr>
          <a:xfrm>
            <a:off x="903891" y="1855910"/>
            <a:ext cx="10405240" cy="2486025"/>
          </a:xfrm>
          <a:prstGeom prst="doubleWav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00"/>
              </a:lnSpc>
            </a:pPr>
            <a:r>
              <a:rPr lang="en-US" altLang="zh-TW" sz="40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40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垃圾</a:t>
            </a:r>
            <a:r>
              <a:rPr lang="en-US" altLang="zh-TW" sz="40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36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請自行清理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，保持教學場域的環境清潔。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999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協助節能減碳檢查</a:t>
            </a:r>
            <a:endParaRPr lang="en-US" altLang="zh-TW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雙波浪 5">
            <a:extLst>
              <a:ext uri="{FF2B5EF4-FFF2-40B4-BE49-F238E27FC236}">
                <a16:creationId xmlns:a16="http://schemas.microsoft.com/office/drawing/2014/main" id="{EC6F9C08-8CC0-11ED-49FD-C451467B8E66}"/>
              </a:ext>
            </a:extLst>
          </p:cNvPr>
          <p:cNvSpPr/>
          <p:nvPr/>
        </p:nvSpPr>
        <p:spPr>
          <a:xfrm>
            <a:off x="1266825" y="1917456"/>
            <a:ext cx="9648825" cy="2486025"/>
          </a:xfrm>
          <a:prstGeom prst="doubleWav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000"/>
              </a:lnSpc>
            </a:pP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請於每日下課離開前，幫忙檢查各個</a:t>
            </a:r>
            <a:r>
              <a:rPr lang="zh-TW" altLang="en-US" sz="36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主機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endParaRPr lang="en-US" altLang="zh-TW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6000"/>
              </a:lnSpc>
            </a:pP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36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螢幕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3600" b="1" u="wavy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冷氣電源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是否確實關閉。</a:t>
            </a:r>
            <a:endParaRPr lang="en-US" altLang="zh-TW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0ADA16-D28A-90FA-7F26-88D3FEF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5057775"/>
            <a:ext cx="1785365" cy="1466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5DC56C-C643-FD4B-7079-DB4A236F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62" y="5048250"/>
            <a:ext cx="1930919" cy="15430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4D6BBB-6CC3-1D0E-D036-170EB71C2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53" y="5086349"/>
            <a:ext cx="1801529" cy="1543049"/>
          </a:xfrm>
          <a:prstGeom prst="rect">
            <a:avLst/>
          </a:prstGeom>
        </p:spPr>
      </p:pic>
      <p:pic>
        <p:nvPicPr>
          <p:cNvPr id="8" name="Picture 4" descr="iTaigi 愛台語">
            <a:extLst>
              <a:ext uri="{FF2B5EF4-FFF2-40B4-BE49-F238E27FC236}">
                <a16:creationId xmlns:a16="http://schemas.microsoft.com/office/drawing/2014/main" id="{CB962495-DF2D-8950-3A9D-8CEA5A29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03" y="-52754"/>
            <a:ext cx="2249214" cy="22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每週安排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公用教室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供自習使用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3CBC94-D371-2E83-94F8-D284ABAF7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公用教室安排</a:t>
            </a: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主要以大安大樓二樓</a:t>
            </a:r>
            <a:r>
              <a:rPr lang="en-US" altLang="zh-TW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</a:t>
            </a: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204</a:t>
            </a: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206</a:t>
            </a:r>
            <a:r>
              <a:rPr lang="zh-TW" altLang="en-US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等教室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為主。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開放時間：</a:t>
            </a:r>
            <a:endParaRPr lang="en-US" altLang="zh-TW" b="1" dirty="0">
              <a:solidFill>
                <a:srgbClr val="00206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週一～四</a:t>
            </a:r>
            <a:r>
              <a:rPr lang="zh-TW" altLang="en-US" b="1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夜間：</a:t>
            </a:r>
            <a:r>
              <a:rPr lang="en-US" altLang="zh-TW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18:00</a:t>
            </a:r>
            <a:r>
              <a:rPr lang="zh-TW" altLang="en-US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～</a:t>
            </a:r>
            <a:r>
              <a:rPr lang="en-US" altLang="zh-TW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21:00</a:t>
            </a:r>
            <a:r>
              <a:rPr lang="zh-TW" altLang="en-US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en-US" altLang="zh-TW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週六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～</a:t>
            </a:r>
            <a:r>
              <a:rPr lang="zh-TW" altLang="en-US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日白天：</a:t>
            </a:r>
            <a:r>
              <a:rPr lang="en-US" altLang="zh-TW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09:00~16:30</a:t>
            </a: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（國定假日、連假相連的週六日不開放）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 註：養成班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原教室最晚可留置時間為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18:00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；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若有其它夜間課程，則最晚可留置時間為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17:30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學得好，工作免煩惱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zh-TW" altLang="en-US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本單位提供就業輔導～～</a:t>
            </a:r>
            <a:endParaRPr lang="en-US" altLang="zh-TW" sz="3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班級結訓三週前</a:t>
            </a:r>
            <a:r>
              <a:rPr lang="zh-TW" altLang="en-US" sz="2600" b="1" u="wavy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啟動就業輔導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工作。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寄送</a:t>
            </a:r>
            <a:r>
              <a:rPr lang="zh-TW" altLang="en-US" sz="2400" b="1" u="wavy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推薦函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給求才廠商。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舉行</a:t>
            </a:r>
            <a:r>
              <a:rPr lang="zh-TW" altLang="en-US" sz="2400" b="1" u="wavy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期末專題成果發表會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＆安排</a:t>
            </a:r>
            <a:r>
              <a:rPr lang="zh-TW" altLang="en-US" sz="2400" b="1" u="wavy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就業媒合活動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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結訓後一個月起進行學員 </a:t>
            </a:r>
            <a:r>
              <a:rPr lang="en-US" altLang="zh-TW" sz="32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【</a:t>
            </a:r>
            <a:r>
              <a:rPr lang="zh-TW" altLang="en-US" sz="3200" b="1" u="wavy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就業薪資調查</a:t>
            </a:r>
            <a:r>
              <a:rPr lang="en-US" altLang="zh-TW" sz="32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】</a:t>
            </a:r>
            <a:r>
              <a:rPr lang="zh-TW" altLang="en-US" sz="24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且持續追蹤達訓後六個月，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屆時再請各位多多配合。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sz="2400" b="1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代訂便當的服務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201" y="1118087"/>
            <a:ext cx="1120007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『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班級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』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為單位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值日生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於上午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09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00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前統計訂購餐盒的人數，並將錢收齊後向櫃檯統一訂購。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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中午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00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下課後，值日生至２樓櫃台拿全班便當（在餐車上）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36381E-F2F1-D310-2A7A-4E6A9A01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7" y="2629632"/>
            <a:ext cx="4486444" cy="2438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058364-364E-6F84-E835-96471737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01" y="2552700"/>
            <a:ext cx="354961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70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捷運大安站周邊美食地圖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278" y="1162049"/>
            <a:ext cx="1143491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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信維市場</a:t>
            </a: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21B632-2F26-6374-C0D0-4759F14D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1"/>
            <a:ext cx="12223396" cy="5282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2DBF99D-0FA8-E5BF-AAAD-69EAB4ED9CDA}"/>
              </a:ext>
            </a:extLst>
          </p:cNvPr>
          <p:cNvSpPr/>
          <p:nvPr/>
        </p:nvSpPr>
        <p:spPr>
          <a:xfrm>
            <a:off x="0" y="3429000"/>
            <a:ext cx="1676400" cy="485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10A3901-9A54-75F6-5344-83704865E4D0}"/>
              </a:ext>
            </a:extLst>
          </p:cNvPr>
          <p:cNvSpPr/>
          <p:nvPr/>
        </p:nvSpPr>
        <p:spPr>
          <a:xfrm>
            <a:off x="6513815" y="3932755"/>
            <a:ext cx="1676400" cy="587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3B6FB7-B6D0-07C7-7351-602D7D4E5AD5}"/>
              </a:ext>
            </a:extLst>
          </p:cNvPr>
          <p:cNvSpPr/>
          <p:nvPr/>
        </p:nvSpPr>
        <p:spPr>
          <a:xfrm>
            <a:off x="5067172" y="962026"/>
            <a:ext cx="2089051" cy="485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</a:t>
            </a:r>
            <a:r>
              <a:rPr lang="en-US" altLang="zh-TW" sz="20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SOGO</a:t>
            </a:r>
            <a:r>
              <a:rPr lang="zh-TW" altLang="en-US" sz="20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</a:t>
            </a:r>
          </a:p>
        </p:txBody>
      </p:sp>
    </p:spTree>
    <p:extLst>
      <p:ext uri="{BB962C8B-B14F-4D97-AF65-F5344CB8AC3E}">
        <p14:creationId xmlns:p14="http://schemas.microsoft.com/office/powerpoint/2010/main" val="708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蒸飯箱、微波爐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4220F7-7458-F4DF-6CFD-01111D8B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36" y="1033514"/>
            <a:ext cx="3965472" cy="2197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微波加熱食物會不會致癌？毒物專家告訴你正確答案：比起輻射更該注意4大風險-風傳媒">
            <a:extLst>
              <a:ext uri="{FF2B5EF4-FFF2-40B4-BE49-F238E27FC236}">
                <a16:creationId xmlns:a16="http://schemas.microsoft.com/office/drawing/2014/main" id="{ECDA35F1-8F96-2F79-F750-4F858F70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13" y="968233"/>
            <a:ext cx="5140931" cy="514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A3C20A-BCEA-9FC7-DBE1-9DB9F764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581" y="3350377"/>
            <a:ext cx="2983157" cy="3612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620E22-5084-B5AB-79DF-E6125BB4C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15" y="4511381"/>
            <a:ext cx="2072053" cy="1597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86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冰箱、飲水機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C3781-503B-47A0-4E3E-F20A6B690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2808" y="1162049"/>
            <a:ext cx="10462846" cy="5130595"/>
          </a:xfrm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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食物，請務必標示</a:t>
            </a:r>
            <a:r>
              <a:rPr lang="zh-TW" altLang="en-US" sz="2400" b="1" u="wavy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姓名、教室、日期</a:t>
            </a:r>
            <a:r>
              <a:rPr lang="zh-TW" altLang="en-US" sz="24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每週五打掃阿姨會幫忙清理冰箱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TW" sz="24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altLang="zh-TW" sz="2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146" name="Picture 2" descr="Samsung 623公升雙循環雙門冰箱RT62N704HS9/TW | Costco 好市多">
            <a:extLst>
              <a:ext uri="{FF2B5EF4-FFF2-40B4-BE49-F238E27FC236}">
                <a16:creationId xmlns:a16="http://schemas.microsoft.com/office/drawing/2014/main" id="{08B261D9-1663-6744-413A-5CDCDE66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694" y="1481978"/>
            <a:ext cx="5219700" cy="5219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C6E1A7-5EE6-AEA7-2CC9-2FA9DFF7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79" y="1619398"/>
            <a:ext cx="3498015" cy="4825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79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教室內可飲食，瓶裝水請加「蓋」</a:t>
            </a:r>
            <a:endParaRPr lang="zh-TW" altLang="en-US" sz="3600" u="wavy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EB5BBD-6F06-FC14-0C12-E4A3E6B9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37" y="1325276"/>
            <a:ext cx="4773859" cy="4378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610260" y="1325276"/>
            <a:ext cx="8565968" cy="4078839"/>
          </a:xfrm>
        </p:spPr>
        <p:txBody>
          <a:bodyPr/>
          <a:lstStyle/>
          <a:p>
            <a:r>
              <a:rPr lang="zh-TW" altLang="en-US" sz="30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教室內可飲食，瓶裝水請加蓋</a:t>
            </a:r>
            <a:endParaRPr lang="en-US" altLang="zh-TW" sz="3000" u="sng" dirty="0"/>
          </a:p>
          <a:p>
            <a:endParaRPr lang="en-US" altLang="zh-TW" dirty="0"/>
          </a:p>
          <a:p>
            <a:r>
              <a:rPr lang="zh-TW" altLang="en-US" dirty="0"/>
              <a:t>部份樓層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u="wavy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自動販賣機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3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0942F-9A6D-4AF3-8B19-E8E5BFA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37" y="0"/>
            <a:ext cx="10515600" cy="1009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請值日生每日確實填寫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600" u="wavy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教室日誌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628FF5-5F30-45FD-D034-415B7ECC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788798"/>
            <a:ext cx="4532080" cy="6003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258DCE-164F-6CF9-E677-5D53C7CE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12" y="862013"/>
            <a:ext cx="4392563" cy="5930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A768A2A-4FA0-8715-01F6-B971BBC08113}"/>
              </a:ext>
            </a:extLst>
          </p:cNvPr>
          <p:cNvSpPr txBox="1"/>
          <p:nvPr/>
        </p:nvSpPr>
        <p:spPr>
          <a:xfrm>
            <a:off x="7277098" y="4161831"/>
            <a:ext cx="324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請詳實記錄每日出缺勤狀況！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9C35E4-202E-6295-0B6C-5FAB9C6EAB93}"/>
              </a:ext>
            </a:extLst>
          </p:cNvPr>
          <p:cNvSpPr txBox="1"/>
          <p:nvPr/>
        </p:nvSpPr>
        <p:spPr>
          <a:xfrm>
            <a:off x="7277099" y="4623487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請授課講師簽名！</a:t>
            </a:r>
          </a:p>
        </p:txBody>
      </p:sp>
    </p:spTree>
    <p:extLst>
      <p:ext uri="{BB962C8B-B14F-4D97-AF65-F5344CB8AC3E}">
        <p14:creationId xmlns:p14="http://schemas.microsoft.com/office/powerpoint/2010/main" val="34865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</TotalTime>
  <Words>2390</Words>
  <Application>Microsoft Office PowerPoint</Application>
  <PresentationFormat>寬螢幕</PresentationFormat>
  <Paragraphs>203</Paragraphs>
  <Slides>34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Noto Sans TC</vt:lpstr>
      <vt:lpstr>微軟正黑體</vt:lpstr>
      <vt:lpstr>新細明體</vt:lpstr>
      <vt:lpstr>標楷體</vt:lpstr>
      <vt:lpstr>Arial</vt:lpstr>
      <vt:lpstr>Calibri</vt:lpstr>
      <vt:lpstr>Wingdings</vt:lpstr>
      <vt:lpstr>Office 佈景主題</vt:lpstr>
      <vt:lpstr>PowerPoint 簡報</vt:lpstr>
      <vt:lpstr>歡迎大家～～</vt:lpstr>
      <vt:lpstr>PowerPoint 簡報</vt:lpstr>
      <vt:lpstr>代訂便當的服務</vt:lpstr>
      <vt:lpstr>捷運大安站周邊美食地圖</vt:lpstr>
      <vt:lpstr>蒸飯箱、微波爐</vt:lpstr>
      <vt:lpstr>冰箱、飲水機</vt:lpstr>
      <vt:lpstr>教室內可飲食，瓶裝水請加「蓋」</vt:lpstr>
      <vt:lpstr>請值日生每日確實填寫【教室日誌】</vt:lpstr>
      <vt:lpstr>體感溫度，人人感受不同</vt:lpstr>
      <vt:lpstr>提供二個公共置物櫃：</vt:lpstr>
      <vt:lpstr>儘量搭乘大眾運輸交通工具；機車停放區</vt:lpstr>
      <vt:lpstr>大安大樓15樓提供乒乓球桌設施</vt:lpstr>
      <vt:lpstr>擁有政府單位核可之立案證書，提供履約保證機制</vt:lpstr>
      <vt:lpstr>★★★ 養成訓練『結訓證書』應記載事項 ★★★</vt:lpstr>
      <vt:lpstr>填寫【養成班學員基本資料表】＆ 【個資同意書】</vt:lpstr>
      <vt:lpstr>依規定須簽署『參訓契約書』以保障學員權益</vt:lpstr>
      <vt:lpstr>授予『結訓證書』的3個重要條件</vt:lpstr>
      <vt:lpstr>出缺勤管制及退訓規定</vt:lpstr>
      <vt:lpstr>上課期間如遇颱風</vt:lpstr>
      <vt:lpstr>簽到、簽退注意事項</vt:lpstr>
      <vt:lpstr>準時上課，請於09:00前進入教室</vt:lpstr>
      <vt:lpstr>每一門課程結束後，需填寫『班級課程意見調查表』</vt:lpstr>
      <vt:lpstr>若硬體設備、軟體環境有問題～～</vt:lpstr>
      <vt:lpstr> 尊重智慧財產權</vt:lpstr>
      <vt:lpstr>  若有個人健康或身心議題，請務必私下告知導師</vt:lpstr>
      <vt:lpstr>本場所 全面禁菸</vt:lpstr>
      <vt:lpstr>宣導：性別平等，嚴禁性騷擾</vt:lpstr>
      <vt:lpstr>中午12:30~13:30幫忙熄燈讓同學們休息  </vt:lpstr>
      <vt:lpstr>每天下課準備回家時</vt:lpstr>
      <vt:lpstr>每天下課準備回家時</vt:lpstr>
      <vt:lpstr>協助節能減碳檢查</vt:lpstr>
      <vt:lpstr>每週安排『公用教室』供自習使用</vt:lpstr>
      <vt:lpstr>學得好，工作免煩惱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劉莉苓</dc:creator>
  <cp:lastModifiedBy>資展國際 呂如蘋</cp:lastModifiedBy>
  <cp:revision>328</cp:revision>
  <cp:lastPrinted>2022-11-30T06:22:14Z</cp:lastPrinted>
  <dcterms:created xsi:type="dcterms:W3CDTF">2021-09-17T04:11:08Z</dcterms:created>
  <dcterms:modified xsi:type="dcterms:W3CDTF">2024-02-05T07:16:57Z</dcterms:modified>
</cp:coreProperties>
</file>